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61"/>
  </p:notesMasterIdLst>
  <p:sldIdLst>
    <p:sldId id="326" r:id="rId2"/>
    <p:sldId id="327" r:id="rId3"/>
    <p:sldId id="316" r:id="rId4"/>
    <p:sldId id="328" r:id="rId5"/>
    <p:sldId id="321" r:id="rId6"/>
    <p:sldId id="322" r:id="rId7"/>
    <p:sldId id="323" r:id="rId8"/>
    <p:sldId id="324" r:id="rId9"/>
    <p:sldId id="325" r:id="rId10"/>
    <p:sldId id="317" r:id="rId11"/>
    <p:sldId id="318" r:id="rId12"/>
    <p:sldId id="319" r:id="rId13"/>
    <p:sldId id="320" r:id="rId14"/>
    <p:sldId id="329" r:id="rId15"/>
    <p:sldId id="330" r:id="rId16"/>
    <p:sldId id="256" r:id="rId17"/>
    <p:sldId id="261" r:id="rId18"/>
    <p:sldId id="314" r:id="rId19"/>
    <p:sldId id="315" r:id="rId20"/>
    <p:sldId id="262" r:id="rId21"/>
    <p:sldId id="263" r:id="rId22"/>
    <p:sldId id="266" r:id="rId23"/>
    <p:sldId id="267" r:id="rId24"/>
    <p:sldId id="268" r:id="rId25"/>
    <p:sldId id="269" r:id="rId26"/>
    <p:sldId id="277" r:id="rId27"/>
    <p:sldId id="278" r:id="rId28"/>
    <p:sldId id="279" r:id="rId29"/>
    <p:sldId id="280" r:id="rId30"/>
    <p:sldId id="282" r:id="rId31"/>
    <p:sldId id="283" r:id="rId32"/>
    <p:sldId id="284" r:id="rId33"/>
    <p:sldId id="285"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5" r:id="rId52"/>
    <p:sldId id="306" r:id="rId53"/>
    <p:sldId id="307" r:id="rId54"/>
    <p:sldId id="308" r:id="rId55"/>
    <p:sldId id="309" r:id="rId56"/>
    <p:sldId id="310" r:id="rId57"/>
    <p:sldId id="311" r:id="rId58"/>
    <p:sldId id="312" r:id="rId59"/>
    <p:sldId id="313" r:id="rId60"/>
  </p:sldIdLst>
  <p:sldSz cx="9144000" cy="5143500" type="screen16x9"/>
  <p:notesSz cx="6858000" cy="9144000"/>
  <p:embeddedFontLst>
    <p:embeddedFont>
      <p:font typeface="B Homa" panose="00000400000000000000" pitchFamily="2" charset="-78"/>
      <p:regular r:id="rId62"/>
    </p:embeddedFont>
    <p:embeddedFont>
      <p:font typeface="Calibri" panose="020F0502020204030204" pitchFamily="34" charset="0"/>
      <p:regular r:id="rId63"/>
      <p:bold r:id="rId64"/>
      <p:italic r:id="rId65"/>
      <p:boldItalic r:id="rId66"/>
    </p:embeddedFont>
    <p:embeddedFont>
      <p:font typeface="Open Sans" panose="020B0604020202020204" charset="0"/>
      <p:regular r:id="rId67"/>
      <p:bold r:id="rId68"/>
      <p:italic r:id="rId69"/>
      <p:boldItalic r:id="rId70"/>
    </p:embeddedFont>
    <p:embeddedFont>
      <p:font typeface="Wingdings 2" panose="05020102010507070707" pitchFamily="18" charset="2"/>
      <p:regular r:id="rId71"/>
    </p:embeddedFont>
    <p:embeddedFont>
      <p:font typeface="Constantia" panose="02030602050306030303" pitchFamily="18" charset="0"/>
      <p:regular r:id="rId72"/>
      <p:bold r:id="rId73"/>
      <p:italic r:id="rId74"/>
      <p:boldItalic r:id="rId75"/>
    </p:embeddedFont>
    <p:embeddedFont>
      <p:font typeface="PT Sans Narrow" panose="020B0604020202020204" charset="0"/>
      <p:regular r:id="rId76"/>
      <p:bold r:id="rId77"/>
    </p:embeddedFont>
    <p:embeddedFont>
      <p:font typeface="B Yekan" panose="00000400000000000000" pitchFamily="2" charset="-78"/>
      <p:regular r:id="rId78"/>
    </p:embeddedFont>
    <p:embeddedFont>
      <p:font typeface="B Traffic" panose="00000400000000000000" pitchFamily="2" charset="-78"/>
      <p:regular r:id="rId79"/>
      <p:bold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95" autoAdjust="0"/>
  </p:normalViewPr>
  <p:slideViewPr>
    <p:cSldViewPr snapToGrid="0">
      <p:cViewPr>
        <p:scale>
          <a:sx n="107" d="100"/>
          <a:sy n="107" d="100"/>
        </p:scale>
        <p:origin x="-84" y="-2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2.fntdata"/><Relationship Id="rId68" Type="http://schemas.openxmlformats.org/officeDocument/2006/relationships/font" Target="fonts/font7.fntdata"/><Relationship Id="rId76" Type="http://schemas.openxmlformats.org/officeDocument/2006/relationships/font" Target="fonts/font15.fntdata"/><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font" Target="fonts/font13.fntdata"/><Relationship Id="rId79" Type="http://schemas.openxmlformats.org/officeDocument/2006/relationships/font" Target="fonts/font18.fntdata"/><Relationship Id="rId5" Type="http://schemas.openxmlformats.org/officeDocument/2006/relationships/slide" Target="slides/slide4.xml"/><Relationship Id="rId61" Type="http://schemas.openxmlformats.org/officeDocument/2006/relationships/notesMaster" Target="notesMasters/notesMaster1.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font" Target="fonts/font17.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80"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7383467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iki.duraspace.org/display/DSDOC4x/Functional+Overview#FunctionalOverview-UserManagemen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ublincore.org/documents/library-application-profile/"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dspace.org/technology/metadata.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adair.aber.ac.uk/dspace/handle/2160/638"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07746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8002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Adding content is also called “ingesting”.</a:t>
            </a:r>
          </a:p>
        </p:txBody>
      </p:sp>
    </p:spTree>
    <p:extLst>
      <p:ext uri="{BB962C8B-B14F-4D97-AF65-F5344CB8AC3E}">
        <p14:creationId xmlns:p14="http://schemas.microsoft.com/office/powerpoint/2010/main" val="519883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Image Adapted from DSpace 4.x User Documentation:https://wiki.duraspace.org/download/attachments/34640877/ingest.gif?version=1&amp;modificationDate=1262060007225&amp;api=v2</a:t>
            </a:r>
          </a:p>
          <a:p>
            <a:pPr lvl="0">
              <a:spcBef>
                <a:spcPts val="0"/>
              </a:spcBef>
              <a:buNone/>
            </a:pPr>
            <a:endParaRPr/>
          </a:p>
          <a:p>
            <a:pPr lvl="0">
              <a:spcBef>
                <a:spcPts val="0"/>
              </a:spcBef>
              <a:buNone/>
            </a:pPr>
            <a:r>
              <a:rPr lang="en"/>
              <a:t>NOTE: We’ll focus on the Web Submit UI process, rather than batch imports. A batch import is when you upload metadata and bitstreams (i.e. files) for multiple Items all at once. Batch import takes an external SIP (an XML metadata document with some content files) and turns it into an "in progress submission" object. </a:t>
            </a:r>
          </a:p>
          <a:p>
            <a:pPr marL="457200" lvl="0" indent="-228600" rtl="0">
              <a:spcBef>
                <a:spcPts val="0"/>
              </a:spcBef>
            </a:pPr>
            <a:r>
              <a:rPr lang="en"/>
              <a:t>Batch imports *used* to require CLI access, which required support from TDL systems administration; it was limited to large collections of items (200+) or very large files. Laura used a batch import to put up some big video files. She wishes she’d had it for that SEAS stuff we were just looking at, but time was a factor and there wasn’t of it for us to lay all that groundwork. The current build of DSpace has a web-based batch item importer, so you don’t have to mess with all that CLI business anymore.</a:t>
            </a:r>
          </a:p>
          <a:p>
            <a:pPr marL="457200" lvl="0" indent="-228600" rtl="0">
              <a:spcBef>
                <a:spcPts val="0"/>
              </a:spcBef>
            </a:pPr>
            <a:r>
              <a:rPr lang="en"/>
              <a:t>Batch imports still do require that you have your content files (a.k.a. bitstreams) and metadata all packaged up a special way, called SIP (“Submission Information Package”). The UT Libraries have been working on a SIP packager that will get it all set up automatically, which will be very helpful!</a:t>
            </a:r>
          </a:p>
          <a:p>
            <a:pPr lvl="0">
              <a:spcBef>
                <a:spcPts val="0"/>
              </a:spcBef>
              <a:buNone/>
            </a:pPr>
            <a:endParaRPr/>
          </a:p>
          <a:p>
            <a:pPr lvl="0">
              <a:spcBef>
                <a:spcPts val="0"/>
              </a:spcBef>
              <a:buNone/>
            </a:pPr>
            <a:r>
              <a:rPr lang="en"/>
              <a:t>Today we’ll use the Web submission UI, where users go through step by step to assemble an "in progress submission" object. Whereas batch import wants the metadata and content files assembled ahead of time, the Web Submit UI takes manual metadata entry and file uploading.</a:t>
            </a:r>
          </a:p>
          <a:p>
            <a:pPr lvl="0">
              <a:spcBef>
                <a:spcPts val="0"/>
              </a:spcBef>
              <a:buNone/>
            </a:pPr>
            <a:endParaRPr/>
          </a:p>
          <a:p>
            <a:pPr lvl="0">
              <a:spcBef>
                <a:spcPts val="0"/>
              </a:spcBef>
              <a:buNone/>
            </a:pPr>
            <a:r>
              <a:rPr lang="en"/>
              <a:t>Depending on the policy of the collection to which the submission is targeted, a workflow process may be started. This typically allows one or more human reviewers or 'gatekeepers' to check over the submission and ensure it is suitable for inclusion in the collection.</a:t>
            </a:r>
          </a:p>
          <a:p>
            <a:pPr lvl="0">
              <a:spcBef>
                <a:spcPts val="0"/>
              </a:spcBef>
              <a:buNone/>
            </a:pPr>
            <a:endParaRPr/>
          </a:p>
          <a:p>
            <a:pPr lvl="0">
              <a:spcBef>
                <a:spcPts val="0"/>
              </a:spcBef>
              <a:buNone/>
            </a:pPr>
            <a:r>
              <a:rPr lang="en"/>
              <a:t>When the Batch Ingester or Web Submit UI completes the InProgressSubmission object, and invokes the next stage of ingest (be that workflow or item installation), a provenance message is added to the Dublin Core; this includes the filenames and checksums of the content of the submission. Likewise, each time a workflow changes state (e.g. a reviewer accepts the submission), a similar provenance statement is added. This allows us to track how the item has changed since a user submitted it.</a:t>
            </a:r>
          </a:p>
          <a:p>
            <a:pPr lvl="0">
              <a:spcBef>
                <a:spcPts val="0"/>
              </a:spcBef>
              <a:buNone/>
            </a:pPr>
            <a:endParaRPr/>
          </a:p>
          <a:p>
            <a:pPr lvl="0">
              <a:spcBef>
                <a:spcPts val="0"/>
              </a:spcBef>
              <a:buNone/>
            </a:pPr>
            <a:r>
              <a:rPr lang="en"/>
              <a:t>Once any workflow process is successfully and positively completed, the InProgressSubmission object is consumed by an "item installer", converting the InProgressSubmission into a fully blown archived item in DSpace. The item installer:</a:t>
            </a:r>
          </a:p>
          <a:p>
            <a:pPr marL="457200" lvl="0" indent="-228600">
              <a:spcBef>
                <a:spcPts val="0"/>
              </a:spcBef>
            </a:pPr>
            <a:r>
              <a:rPr lang="en"/>
              <a:t>Assigns an accession date</a:t>
            </a:r>
          </a:p>
          <a:p>
            <a:pPr marL="457200" lvl="0" indent="-228600">
              <a:spcBef>
                <a:spcPts val="0"/>
              </a:spcBef>
            </a:pPr>
            <a:r>
              <a:rPr lang="en"/>
              <a:t>Adds a "date.available" value to the Dublin Core metadata record of the item</a:t>
            </a:r>
          </a:p>
          <a:p>
            <a:pPr marL="457200" lvl="0" indent="-228600">
              <a:spcBef>
                <a:spcPts val="0"/>
              </a:spcBef>
            </a:pPr>
            <a:r>
              <a:rPr lang="en"/>
              <a:t>Adds an issue date if none already present</a:t>
            </a:r>
          </a:p>
          <a:p>
            <a:pPr marL="457200" lvl="0" indent="-228600">
              <a:spcBef>
                <a:spcPts val="0"/>
              </a:spcBef>
            </a:pPr>
            <a:r>
              <a:rPr lang="en"/>
              <a:t>Adds a provenance message (including bitstream checksums)</a:t>
            </a:r>
          </a:p>
          <a:p>
            <a:pPr marL="457200" lvl="0" indent="-228600">
              <a:spcBef>
                <a:spcPts val="0"/>
              </a:spcBef>
            </a:pPr>
            <a:r>
              <a:rPr lang="en"/>
              <a:t>Assigns a Handle persistent identifier</a:t>
            </a:r>
          </a:p>
          <a:p>
            <a:pPr marL="457200" lvl="0" indent="-228600">
              <a:spcBef>
                <a:spcPts val="0"/>
              </a:spcBef>
            </a:pPr>
            <a:r>
              <a:rPr lang="en"/>
              <a:t>Adds the item to the target collection, and adds appropriate authorization policies</a:t>
            </a:r>
          </a:p>
          <a:p>
            <a:pPr marL="457200" lvl="0" indent="-228600">
              <a:spcBef>
                <a:spcPts val="0"/>
              </a:spcBef>
            </a:pPr>
            <a:r>
              <a:rPr lang="en"/>
              <a:t>Adds the new item to the search and browse index</a:t>
            </a:r>
          </a:p>
          <a:p>
            <a:pPr lvl="0">
              <a:spcBef>
                <a:spcPts val="0"/>
              </a:spcBef>
              <a:buNone/>
            </a:pPr>
            <a:endParaRPr/>
          </a:p>
          <a:p>
            <a:pPr lvl="0">
              <a:spcBef>
                <a:spcPts val="0"/>
              </a:spcBef>
              <a:buNone/>
            </a:pPr>
            <a:r>
              <a:rPr lang="en"/>
              <a:t>Taken from: </a:t>
            </a:r>
            <a:r>
              <a:rPr lang="en" u="sng">
                <a:solidFill>
                  <a:schemeClr val="hlink"/>
                </a:solidFill>
                <a:hlinkClick r:id="rId3"/>
              </a:rPr>
              <a:t>https://wiki.duraspace.org/display/DSDOC4x/Functional+Overview#FunctionalOverview-UserManagement</a:t>
            </a:r>
          </a:p>
        </p:txBody>
      </p:sp>
    </p:spTree>
    <p:extLst>
      <p:ext uri="{BB962C8B-B14F-4D97-AF65-F5344CB8AC3E}">
        <p14:creationId xmlns:p14="http://schemas.microsoft.com/office/powerpoint/2010/main" val="3361627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70599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26892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33492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22614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7327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“Mapping” allows an item that lives in one collection to also show up in a different collection within the same repository (the “owning collection” and “mapped collection”). This way if it makes sense to include an item in more than one place, you can do it without making a whole separate copy of that item.</a:t>
            </a:r>
          </a:p>
        </p:txBody>
      </p:sp>
    </p:spTree>
    <p:extLst>
      <p:ext uri="{BB962C8B-B14F-4D97-AF65-F5344CB8AC3E}">
        <p14:creationId xmlns:p14="http://schemas.microsoft.com/office/powerpoint/2010/main" val="4058864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3124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a:t>
            </a:r>
            <a:endParaRPr lang="en-US" dirty="0"/>
          </a:p>
        </p:txBody>
      </p:sp>
    </p:spTree>
    <p:extLst>
      <p:ext uri="{BB962C8B-B14F-4D97-AF65-F5344CB8AC3E}">
        <p14:creationId xmlns:p14="http://schemas.microsoft.com/office/powerpoint/2010/main" val="4059331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200">
                <a:latin typeface="Calibri"/>
                <a:ea typeface="Calibri"/>
                <a:cs typeface="Calibri"/>
                <a:sym typeface="Calibri"/>
              </a:rPr>
              <a:t>User accounts are required in order to grant privileges to different users</a:t>
            </a:r>
          </a:p>
          <a:p>
            <a:pPr lvl="0" rtl="0">
              <a:lnSpc>
                <a:spcPct val="115000"/>
              </a:lnSpc>
              <a:spcBef>
                <a:spcPts val="0"/>
              </a:spcBef>
              <a:buNone/>
            </a:pPr>
            <a:r>
              <a:rPr lang="en" sz="1200">
                <a:latin typeface="Calibri"/>
                <a:ea typeface="Calibri"/>
                <a:cs typeface="Calibri"/>
                <a:sym typeface="Calibri"/>
              </a:rPr>
              <a:t>Not logged in = Anonymous</a:t>
            </a:r>
          </a:p>
          <a:p>
            <a:pPr lvl="0" rtl="0">
              <a:lnSpc>
                <a:spcPct val="115000"/>
              </a:lnSpc>
              <a:spcBef>
                <a:spcPts val="0"/>
              </a:spcBef>
              <a:buNone/>
            </a:pPr>
            <a:r>
              <a:rPr lang="en" sz="1200">
                <a:latin typeface="Calibri"/>
                <a:ea typeface="Calibri"/>
                <a:cs typeface="Calibri"/>
                <a:sym typeface="Calibri"/>
              </a:rPr>
              <a:t>Users with accounts can be granted privileges to allow you to interact with DSpace</a:t>
            </a:r>
          </a:p>
          <a:p>
            <a:pPr lvl="0" rtl="0">
              <a:lnSpc>
                <a:spcPct val="115000"/>
              </a:lnSpc>
              <a:spcBef>
                <a:spcPts val="0"/>
              </a:spcBef>
              <a:buNone/>
            </a:pPr>
            <a:r>
              <a:rPr lang="en" sz="1200">
                <a:latin typeface="Calibri"/>
                <a:ea typeface="Calibri"/>
                <a:cs typeface="Calibri"/>
                <a:sym typeface="Calibri"/>
              </a:rPr>
              <a:t>Repository Administrators have access to all functions in DSpace.</a:t>
            </a:r>
          </a:p>
          <a:p>
            <a:pPr lvl="0" rtl="0">
              <a:lnSpc>
                <a:spcPct val="115000"/>
              </a:lnSpc>
              <a:spcBef>
                <a:spcPts val="0"/>
              </a:spcBef>
              <a:buNone/>
            </a:pPr>
            <a:r>
              <a:rPr lang="en" sz="1200">
                <a:latin typeface="Calibri"/>
                <a:ea typeface="Calibri"/>
                <a:cs typeface="Calibri"/>
                <a:sym typeface="Calibri"/>
              </a:rPr>
              <a:t>Important Note: Reviewer is a role specific to Workflows</a:t>
            </a:r>
          </a:p>
          <a:p>
            <a:pPr lvl="0" rtl="0">
              <a:spcBef>
                <a:spcPts val="0"/>
              </a:spcBef>
              <a:buNone/>
            </a:pPr>
            <a:endParaRPr/>
          </a:p>
        </p:txBody>
      </p:sp>
    </p:spTree>
    <p:extLst>
      <p:ext uri="{BB962C8B-B14F-4D97-AF65-F5344CB8AC3E}">
        <p14:creationId xmlns:p14="http://schemas.microsoft.com/office/powerpoint/2010/main" val="3715128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83751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64799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58976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None/>
            </a:pPr>
            <a:r>
              <a:rPr lang="en" sz="1200">
                <a:latin typeface="Calibri"/>
                <a:ea typeface="Calibri"/>
                <a:cs typeface="Calibri"/>
                <a:sym typeface="Calibri"/>
              </a:rPr>
              <a:t>Each role in DSpace is associated with a named Group.</a:t>
            </a:r>
          </a:p>
          <a:p>
            <a:pPr lvl="0">
              <a:lnSpc>
                <a:spcPct val="115000"/>
              </a:lnSpc>
              <a:spcBef>
                <a:spcPts val="0"/>
              </a:spcBef>
              <a:buNone/>
            </a:pPr>
            <a:r>
              <a:rPr lang="en" sz="1200">
                <a:latin typeface="Calibri"/>
                <a:ea typeface="Calibri"/>
                <a:cs typeface="Calibri"/>
                <a:sym typeface="Calibri"/>
              </a:rPr>
              <a:t>Important Note: Reviewer is a role specific to Workflows (see later slides)</a:t>
            </a:r>
          </a:p>
          <a:p>
            <a:pPr lvl="0">
              <a:lnSpc>
                <a:spcPct val="115000"/>
              </a:lnSpc>
              <a:spcBef>
                <a:spcPts val="0"/>
              </a:spcBef>
              <a:buNone/>
            </a:pPr>
            <a:r>
              <a:rPr lang="en" sz="1200">
                <a:latin typeface="Calibri"/>
                <a:ea typeface="Calibri"/>
                <a:cs typeface="Calibri"/>
                <a:sym typeface="Calibri"/>
              </a:rPr>
              <a:t>The default Group for Reader in “Anonymous,” meaning that by default, a Collection can be viewed and read by any user, whether logged in or not. Restricted groups CAN be created for the Reader role – i.e. access to items in the repository can be restricted to a specific group.</a:t>
            </a:r>
          </a:p>
          <a:p>
            <a:pPr lvl="0" rtl="0">
              <a:spcBef>
                <a:spcPts val="0"/>
              </a:spcBef>
              <a:buNone/>
            </a:pPr>
            <a:endParaRPr sz="1200">
              <a:latin typeface="Calibri"/>
              <a:ea typeface="Calibri"/>
              <a:cs typeface="Calibri"/>
              <a:sym typeface="Calibri"/>
            </a:endParaRPr>
          </a:p>
        </p:txBody>
      </p:sp>
    </p:spTree>
    <p:extLst>
      <p:ext uri="{BB962C8B-B14F-4D97-AF65-F5344CB8AC3E}">
        <p14:creationId xmlns:p14="http://schemas.microsoft.com/office/powerpoint/2010/main" val="2328838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2670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44235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59796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67895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None/>
            </a:pPr>
            <a:r>
              <a:rPr lang="en" sz="1200">
                <a:latin typeface="Calibri"/>
                <a:ea typeface="Calibri"/>
                <a:cs typeface="Calibri"/>
                <a:sym typeface="Calibri"/>
              </a:rPr>
              <a:t>Image location: https://wiki.duraspace.org/download/attachments/34640877/workflow.gif?version=1&amp;modificationDate=1262060007223&amp;api=v2</a:t>
            </a:r>
          </a:p>
          <a:p>
            <a:pPr lvl="0">
              <a:spcBef>
                <a:spcPts val="0"/>
              </a:spcBef>
              <a:buNone/>
            </a:pPr>
            <a:endParaRPr/>
          </a:p>
        </p:txBody>
      </p:sp>
    </p:spTree>
    <p:extLst>
      <p:ext uri="{BB962C8B-B14F-4D97-AF65-F5344CB8AC3E}">
        <p14:creationId xmlns:p14="http://schemas.microsoft.com/office/powerpoint/2010/main" val="146838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07746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7" name="Shape 4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00695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36026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6" name="Shape 4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5956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4" name="Shape 4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None/>
            </a:pPr>
            <a:r>
              <a:rPr lang="en" sz="1200">
                <a:latin typeface="Calibri"/>
                <a:ea typeface="Calibri"/>
                <a:cs typeface="Calibri"/>
                <a:sym typeface="Calibri"/>
              </a:rPr>
              <a:t>“Authorization” refers to an even more granular level of permissions that can be controlled at the Collection, Item, or Bitstream Level.</a:t>
            </a:r>
          </a:p>
          <a:p>
            <a:pPr lvl="0">
              <a:spcBef>
                <a:spcPts val="0"/>
              </a:spcBef>
              <a:buNone/>
            </a:pPr>
            <a:endParaRPr/>
          </a:p>
        </p:txBody>
      </p:sp>
    </p:spTree>
    <p:extLst>
      <p:ext uri="{BB962C8B-B14F-4D97-AF65-F5344CB8AC3E}">
        <p14:creationId xmlns:p14="http://schemas.microsoft.com/office/powerpoint/2010/main" val="2088880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3" name="Shape 4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08250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0" name="Shape 4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26928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7" name="Shape 4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(If we can’t get through this part in today’s training, I can come back another time to work on it with y’all. It might also be a good topic for an intermediate session.)</a:t>
            </a:r>
          </a:p>
          <a:p>
            <a:pPr lvl="0">
              <a:spcBef>
                <a:spcPts val="0"/>
              </a:spcBef>
              <a:buNone/>
            </a:pPr>
            <a:endParaRPr/>
          </a:p>
          <a:p>
            <a:pPr lvl="0">
              <a:spcBef>
                <a:spcPts val="0"/>
              </a:spcBef>
              <a:buNone/>
            </a:pPr>
            <a:r>
              <a:rPr lang="en"/>
              <a:t>We do this by exporting metadata into a CSV spreadsheet, manipulating the spreadsheet (using your normal processes in Excel or whatever), and then uploading the edited spreadsheet back into the repository.</a:t>
            </a:r>
          </a:p>
        </p:txBody>
      </p:sp>
    </p:spTree>
    <p:extLst>
      <p:ext uri="{BB962C8B-B14F-4D97-AF65-F5344CB8AC3E}">
        <p14:creationId xmlns:p14="http://schemas.microsoft.com/office/powerpoint/2010/main" val="26554047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4" name="Shape 4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56370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2" name="Shape 5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68908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0" name="Shape 5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7762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Out of the box solution -- possible to install &amp; run one’s own DSpace, but TDL does it so we don’t have to!</a:t>
            </a:r>
            <a:br>
              <a:rPr lang="en"/>
            </a:br>
            <a:r>
              <a:rPr lang="en"/>
              <a:t>Dspace is part of DuraSpace (Fedora Commons and Dspace)</a:t>
            </a:r>
            <a:br>
              <a:rPr lang="en"/>
            </a:br>
            <a:r>
              <a:rPr lang="en"/>
              <a:t>The most popular open source repository software in USA</a:t>
            </a:r>
          </a:p>
        </p:txBody>
      </p:sp>
    </p:spTree>
    <p:extLst>
      <p:ext uri="{BB962C8B-B14F-4D97-AF65-F5344CB8AC3E}">
        <p14:creationId xmlns:p14="http://schemas.microsoft.com/office/powerpoint/2010/main" val="34599810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8" name="Shape 5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None/>
            </a:pPr>
            <a:r>
              <a:rPr lang="en" sz="1200">
                <a:latin typeface="Calibri"/>
                <a:ea typeface="Calibri"/>
                <a:cs typeface="Calibri"/>
                <a:sym typeface="Calibri"/>
              </a:rPr>
              <a:t> </a:t>
            </a:r>
          </a:p>
          <a:p>
            <a:pPr lvl="0">
              <a:spcBef>
                <a:spcPts val="0"/>
              </a:spcBef>
              <a:buNone/>
            </a:pPr>
            <a:endParaRPr/>
          </a:p>
        </p:txBody>
      </p:sp>
    </p:spTree>
    <p:extLst>
      <p:ext uri="{BB962C8B-B14F-4D97-AF65-F5344CB8AC3E}">
        <p14:creationId xmlns:p14="http://schemas.microsoft.com/office/powerpoint/2010/main" val="251366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5" name="Shape 5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630095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5" name="Shape 5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587221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3" name="Shape 5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914213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0" name="Shape 5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93129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They really mean it with Google &amp; Google Scholar! (At one workshop, Laura uploaded an existing text file -- a column she’d written -- for practice in the TDL training repository. She got the publication date wrong; now Google Scholar has that column mixed up with the one published on the date she’d put incorrectly, and she cannot get them extricated.)</a:t>
            </a:r>
          </a:p>
        </p:txBody>
      </p:sp>
    </p:spTree>
    <p:extLst>
      <p:ext uri="{BB962C8B-B14F-4D97-AF65-F5344CB8AC3E}">
        <p14:creationId xmlns:p14="http://schemas.microsoft.com/office/powerpoint/2010/main" val="1284744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None/>
            </a:pPr>
            <a:r>
              <a:rPr lang="en" b="1" dirty="0"/>
              <a:t>Descriptive Metadata</a:t>
            </a:r>
            <a:r>
              <a:rPr lang="en" dirty="0"/>
              <a:t>: DSpace can support multiple flat metadata schemas for describing an item. A qualified Dublin Core metadata schema loosely based on the</a:t>
            </a:r>
            <a:r>
              <a:rPr lang="en" dirty="0">
                <a:hlinkClick r:id="rId3"/>
              </a:rPr>
              <a:t> </a:t>
            </a:r>
            <a:r>
              <a:rPr lang="en" u="sng" dirty="0">
                <a:solidFill>
                  <a:schemeClr val="hlink"/>
                </a:solidFill>
                <a:hlinkClick r:id="rId3"/>
              </a:rPr>
              <a:t>Library Application Profile</a:t>
            </a:r>
            <a:r>
              <a:rPr lang="en" dirty="0"/>
              <a:t> set of elements and qualifiers is provided by default. The</a:t>
            </a:r>
            <a:r>
              <a:rPr lang="en" dirty="0">
                <a:hlinkClick r:id="rId4"/>
              </a:rPr>
              <a:t> </a:t>
            </a:r>
            <a:r>
              <a:rPr lang="en" u="sng" dirty="0">
                <a:solidFill>
                  <a:schemeClr val="hlink"/>
                </a:solidFill>
                <a:hlinkClick r:id="rId4"/>
              </a:rPr>
              <a:t>set of elements and qualifiers used by MIT Libraries</a:t>
            </a:r>
            <a:r>
              <a:rPr lang="en" dirty="0"/>
              <a:t> comes pre-configured with the DSpace source code. However, you can configure multiple schemas and select metadata fields from a mix of configured schemas to describe your items. Other descriptive metadata about items (e.g. metadata described in a hierarchical schema) may be held in serialized bitstreams. </a:t>
            </a:r>
            <a:r>
              <a:rPr lang="en" i="1" dirty="0"/>
              <a:t>Communities</a:t>
            </a:r>
            <a:r>
              <a:rPr lang="en" dirty="0"/>
              <a:t> and </a:t>
            </a:r>
            <a:r>
              <a:rPr lang="en" i="1" dirty="0"/>
              <a:t>collections</a:t>
            </a:r>
            <a:r>
              <a:rPr lang="en" dirty="0"/>
              <a:t> have some simple descriptive metadata (a name, and some descriptive prose), held in the DBMS.</a:t>
            </a:r>
          </a:p>
          <a:p>
            <a:pPr lvl="0">
              <a:lnSpc>
                <a:spcPct val="115000"/>
              </a:lnSpc>
              <a:spcBef>
                <a:spcPts val="0"/>
              </a:spcBef>
              <a:buNone/>
            </a:pPr>
            <a:r>
              <a:rPr lang="en" b="1" dirty="0"/>
              <a:t>Administrative Metadata</a:t>
            </a:r>
            <a:r>
              <a:rPr lang="en" dirty="0"/>
              <a:t>: This includes preservation metadata, provenance and authorization policy data. Most of this is held within DSpace's relational DBMS schema. Provenance metadata (prose) is stored in Dublin Core records. Additionally, some other administrative metadata (for example, bitstream byte sizes and MIME types) is replicated in Dublin Core records so that it is easily accessible outside of DSpace.</a:t>
            </a:r>
          </a:p>
          <a:p>
            <a:pPr lvl="0" rtl="0">
              <a:lnSpc>
                <a:spcPct val="115000"/>
              </a:lnSpc>
              <a:spcBef>
                <a:spcPts val="0"/>
              </a:spcBef>
              <a:buNone/>
            </a:pPr>
            <a:r>
              <a:rPr lang="en" b="1" dirty="0"/>
              <a:t>Structural Metadata</a:t>
            </a:r>
            <a:r>
              <a:rPr lang="en" dirty="0"/>
              <a:t>: This includes information about how to present an item, or bitstreams within an item, to an end-user, and the relationships between constituent parts of the item. As an example, consider a thesis consisting of a number of TIFF images, each depicting a single page of the thesis. Structural metadata would include the fact that each image is a single page, and the ordering of the TIFF images/pages. Structural metadata in DSpace is currently fairly basic; within an item, bitstreams can be arranged into separate bundles as described above. A bundle may also optionally have a </a:t>
            </a:r>
            <a:r>
              <a:rPr lang="en" i="1" dirty="0"/>
              <a:t>primary bitstream</a:t>
            </a:r>
            <a:r>
              <a:rPr lang="en" dirty="0"/>
              <a:t>. This is currently used by the HTML support to indicate which bitstream in the bundle is the first HTML file to send to a browser. In addition to some basic technical metadata, a bitstream also has a 'sequence ID' that uniquely identifies it within an item. This is used to produce a 'persistent' bitstream identifier for each bitstream. Additional structural metadata can be stored in serialized bitstreams, but DSpace does not currently understand this natively.</a:t>
            </a:r>
          </a:p>
        </p:txBody>
      </p:sp>
    </p:spTree>
    <p:extLst>
      <p:ext uri="{BB962C8B-B14F-4D97-AF65-F5344CB8AC3E}">
        <p14:creationId xmlns:p14="http://schemas.microsoft.com/office/powerpoint/2010/main" val="92038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Communities and Collections are used within DSpace to provide the repository with an easily navigable structure often representing an institutions organizational makeup. (see: </a:t>
            </a:r>
            <a:r>
              <a:rPr lang="en" u="sng">
                <a:solidFill>
                  <a:schemeClr val="hlink"/>
                </a:solidFill>
                <a:hlinkClick r:id="rId3"/>
              </a:rPr>
              <a:t>http://cadair.aber.ac.uk/dspace/handle/2160/638</a:t>
            </a:r>
            <a:r>
              <a:rPr lang="en"/>
              <a:t>) </a:t>
            </a:r>
          </a:p>
          <a:p>
            <a:pPr lvl="0">
              <a:spcBef>
                <a:spcPts val="0"/>
              </a:spcBef>
              <a:buNone/>
            </a:pPr>
            <a:endParaRPr/>
          </a:p>
          <a:p>
            <a:pPr lvl="0">
              <a:spcBef>
                <a:spcPts val="0"/>
              </a:spcBef>
              <a:buNone/>
            </a:pPr>
            <a:r>
              <a:rPr lang="en"/>
              <a:t>As a result the DSpace repository structure is largely hierarchical.</a:t>
            </a:r>
          </a:p>
          <a:p>
            <a:pPr lvl="0">
              <a:spcBef>
                <a:spcPts val="0"/>
              </a:spcBef>
              <a:buNone/>
            </a:pPr>
            <a:endParaRPr/>
          </a:p>
          <a:p>
            <a:pPr lvl="0">
              <a:spcBef>
                <a:spcPts val="0"/>
              </a:spcBef>
              <a:buNone/>
            </a:pPr>
            <a:r>
              <a:rPr lang="en"/>
              <a:t>You can sub-sub-subcommunity as far down as you want to; but once you set up a collection, that’s it. No further granularity.</a:t>
            </a:r>
          </a:p>
        </p:txBody>
      </p:sp>
    </p:spTree>
    <p:extLst>
      <p:ext uri="{BB962C8B-B14F-4D97-AF65-F5344CB8AC3E}">
        <p14:creationId xmlns:p14="http://schemas.microsoft.com/office/powerpoint/2010/main" val="1843350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1505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41458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t>9/27/2018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9"/>
        <p:cNvGrpSpPr/>
        <p:nvPr/>
      </p:nvGrpSpPr>
      <p:grpSpPr>
        <a:xfrm>
          <a:off x="0" y="0"/>
          <a:ext cx="0" cy="0"/>
          <a:chOff x="0" y="0"/>
          <a:chExt cx="0" cy="0"/>
        </a:xfrm>
      </p:grpSpPr>
      <p:sp>
        <p:nvSpPr>
          <p:cNvPr id="31" name="Shape 31"/>
          <p:cNvSpPr txBox="1">
            <a:spLocks noGrp="1"/>
          </p:cNvSpPr>
          <p:nvPr>
            <p:ph type="title"/>
          </p:nvPr>
        </p:nvSpPr>
        <p:spPr>
          <a:xfrm>
            <a:off x="321100" y="302400"/>
            <a:ext cx="8520600" cy="707400"/>
          </a:xfrm>
          <a:prstGeom prst="rect">
            <a:avLst/>
          </a:prstGeom>
        </p:spPr>
        <p:txBody>
          <a:bodyPr lIns="91425" tIns="91425" rIns="91425" bIns="91425" anchor="t" anchorCtr="0"/>
          <a:lstStyle>
            <a:lvl1pPr lvl="0" algn="r" rtl="1">
              <a:spcBef>
                <a:spcPts val="0"/>
              </a:spcBef>
              <a:defRPr>
                <a:cs typeface="B Yekan" panose="00000400000000000000" pitchFamily="2" charset="-78"/>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2" name="Shape 32"/>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marL="274320" lvl="0" indent="-274320" algn="r" rtl="1">
              <a:spcBef>
                <a:spcPts val="0"/>
              </a:spcBef>
              <a:buFont typeface="Wingdings" panose="05000000000000000000" pitchFamily="2" charset="2"/>
              <a:buChar char="v"/>
              <a:defRPr>
                <a:effectLst>
                  <a:outerShdw blurRad="38100" dist="38100" dir="2700000" algn="tl">
                    <a:srgbClr val="000000">
                      <a:alpha val="43137"/>
                    </a:srgbClr>
                  </a:outerShdw>
                </a:effectLst>
                <a:cs typeface="B Yekan" panose="00000400000000000000" pitchFamily="2" charset="-78"/>
              </a:defRPr>
            </a:lvl1pPr>
            <a:lvl2pPr marL="640080" lvl="1" indent="-246888" algn="r" rtl="1">
              <a:spcBef>
                <a:spcPts val="0"/>
              </a:spcBef>
              <a:buFont typeface="Wingdings" panose="05000000000000000000" pitchFamily="2" charset="2"/>
              <a:buChar char="v"/>
              <a:defRPr sz="2200" b="0">
                <a:cs typeface="B Yekan" panose="00000400000000000000" pitchFamily="2" charset="-78"/>
              </a:defRPr>
            </a:lvl2pPr>
            <a:lvl3pPr marL="914400" lvl="2" indent="-246888" algn="r" rtl="1">
              <a:spcBef>
                <a:spcPts val="0"/>
              </a:spcBef>
              <a:buFont typeface="Wingdings" panose="05000000000000000000" pitchFamily="2" charset="2"/>
              <a:buChar char="v"/>
              <a:defRPr sz="1800" b="0">
                <a:cs typeface="B Yekan" panose="00000400000000000000" pitchFamily="2" charset="-78"/>
              </a:defRPr>
            </a:lvl3pPr>
            <a:lvl4pPr marL="1188720" lvl="3" indent="-210312" algn="r" rtl="1">
              <a:spcBef>
                <a:spcPts val="0"/>
              </a:spcBef>
              <a:buFont typeface="Wingdings" panose="05000000000000000000" pitchFamily="2" charset="2"/>
              <a:buChar char="v"/>
              <a:defRPr sz="1400">
                <a:cs typeface="B Yekan" panose="00000400000000000000" pitchFamily="2" charset="-78"/>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fa-IR" dirty="0" smtClean="0"/>
          </a:p>
          <a:p>
            <a:pPr lvl="1"/>
            <a:endParaRPr lang="fa-IR" dirty="0" smtClean="0">
              <a:cs typeface="B Yekan" panose="00000400000000000000" pitchFamily="2" charset="-78"/>
            </a:endParaRPr>
          </a:p>
          <a:p>
            <a:pPr lvl="2"/>
            <a:endParaRPr lang="fa-IR" dirty="0" smtClean="0">
              <a:cs typeface="B Yekan" panose="00000400000000000000" pitchFamily="2" charset="-78"/>
            </a:endParaRPr>
          </a:p>
          <a:p>
            <a:pPr lvl="3"/>
            <a:endParaRPr dirty="0"/>
          </a:p>
        </p:txBody>
      </p:sp>
      <p:sp>
        <p:nvSpPr>
          <p:cNvPr id="33" name="Shape 33"/>
          <p:cNvSpPr txBox="1">
            <a:spLocks noGrp="1"/>
          </p:cNvSpPr>
          <p:nvPr>
            <p:ph type="sldNum" idx="12"/>
          </p:nvPr>
        </p:nvSpPr>
        <p:spPr>
          <a:xfrm>
            <a:off x="8283595" y="4630104"/>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4"/>
        <p:cNvGrpSpPr/>
        <p:nvPr/>
      </p:nvGrpSpPr>
      <p:grpSpPr>
        <a:xfrm>
          <a:off x="0" y="0"/>
          <a:ext cx="0" cy="0"/>
          <a:chOff x="0" y="0"/>
          <a:chExt cx="0" cy="0"/>
        </a:xfrm>
      </p:grpSpPr>
      <p:sp>
        <p:nvSpPr>
          <p:cNvPr id="56" name="Shape 56"/>
          <p:cNvSpPr txBox="1">
            <a:spLocks noGrp="1"/>
          </p:cNvSpPr>
          <p:nvPr>
            <p:ph type="title"/>
          </p:nvPr>
        </p:nvSpPr>
        <p:spPr>
          <a:xfrm>
            <a:off x="265500" y="477500"/>
            <a:ext cx="3443100" cy="1675800"/>
          </a:xfrm>
          <a:prstGeom prst="rect">
            <a:avLst/>
          </a:prstGeom>
        </p:spPr>
        <p:txBody>
          <a:bodyPr lIns="91425" tIns="91425" rIns="91425" bIns="91425" anchor="b" anchorCtr="0"/>
          <a:lstStyle>
            <a:lvl1pPr lvl="0">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57" name="Shape 57"/>
          <p:cNvSpPr txBox="1">
            <a:spLocks noGrp="1"/>
          </p:cNvSpPr>
          <p:nvPr>
            <p:ph type="subTitle" idx="1"/>
          </p:nvPr>
        </p:nvSpPr>
        <p:spPr>
          <a:xfrm>
            <a:off x="265500" y="2248625"/>
            <a:ext cx="3485100" cy="1235100"/>
          </a:xfrm>
          <a:prstGeom prst="rect">
            <a:avLst/>
          </a:prstGeom>
        </p:spPr>
        <p:txBody>
          <a:bodyPr lIns="91425" tIns="91425" rIns="91425" bIns="91425" anchor="t" anchorCtr="0"/>
          <a:lstStyle>
            <a:lvl1pPr lvl="0">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8" name="Shape 58"/>
          <p:cNvSpPr txBox="1">
            <a:spLocks noGrp="1"/>
          </p:cNvSpPr>
          <p:nvPr>
            <p:ph type="body" idx="2"/>
          </p:nvPr>
        </p:nvSpPr>
        <p:spPr>
          <a:xfrm>
            <a:off x="4069500" y="377575"/>
            <a:ext cx="4841400" cy="4187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9" name="Shape 59"/>
          <p:cNvSpPr txBox="1">
            <a:spLocks noGrp="1"/>
          </p:cNvSpPr>
          <p:nvPr>
            <p:ph type="sldNum" idx="12"/>
          </p:nvPr>
        </p:nvSpPr>
        <p:spPr>
          <a:xfrm>
            <a:off x="8283595" y="4630104"/>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aption">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Clr>
                <a:srgbClr val="500000"/>
              </a:buClr>
              <a:buSzPct val="100000"/>
              <a:buFont typeface="PT Sans Narrow"/>
              <a:buNone/>
              <a:defRPr sz="2400">
                <a:solidFill>
                  <a:srgbClr val="500000"/>
                </a:solidFill>
                <a:latin typeface="PT Sans Narrow"/>
                <a:ea typeface="PT Sans Narrow"/>
                <a:cs typeface="PT Sans Narrow"/>
                <a:sym typeface="PT Sans Narrow"/>
              </a:defRPr>
            </a:lvl1pPr>
          </a:lstStyle>
          <a:p>
            <a:endParaRPr/>
          </a:p>
        </p:txBody>
      </p:sp>
      <p:sp>
        <p:nvSpPr>
          <p:cNvPr id="62" name="Shape 62"/>
          <p:cNvSpPr txBox="1">
            <a:spLocks noGrp="1"/>
          </p:cNvSpPr>
          <p:nvPr>
            <p:ph type="sldNum" idx="12"/>
          </p:nvPr>
        </p:nvSpPr>
        <p:spPr>
          <a:xfrm>
            <a:off x="8283595" y="4630104"/>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ig number">
    <p:spTree>
      <p:nvGrpSpPr>
        <p:cNvPr id="1" name="Shape 64"/>
        <p:cNvGrpSpPr/>
        <p:nvPr/>
      </p:nvGrpSpPr>
      <p:grpSpPr>
        <a:xfrm>
          <a:off x="0" y="0"/>
          <a:ext cx="0" cy="0"/>
          <a:chOff x="0" y="0"/>
          <a:chExt cx="0" cy="0"/>
        </a:xfrm>
      </p:grpSpPr>
      <p:sp>
        <p:nvSpPr>
          <p:cNvPr id="66" name="Shape 66"/>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rgbClr val="998542"/>
              </a:buClr>
              <a:buSzPct val="100000"/>
              <a:defRPr sz="13000">
                <a:solidFill>
                  <a:srgbClr val="998542"/>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67" name="Shape 67"/>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8" name="Shape 68"/>
          <p:cNvSpPr txBox="1">
            <a:spLocks noGrp="1"/>
          </p:cNvSpPr>
          <p:nvPr>
            <p:ph type="sldNum" idx="12"/>
          </p:nvPr>
        </p:nvSpPr>
        <p:spPr>
          <a:xfrm>
            <a:off x="8283595" y="4630104"/>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cs typeface="B Homa" panose="00000400000000000000" pitchFamily="2" charset="-78"/>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a:cs typeface="B Homa" panose="00000400000000000000" pitchFamily="2" charset="-78"/>
              </a:defRPr>
            </a:lvl1pPr>
            <a:lvl2pPr>
              <a:defRPr>
                <a:cs typeface="B Homa" panose="00000400000000000000" pitchFamily="2" charset="-78"/>
              </a:defRPr>
            </a:lvl2pPr>
            <a:lvl3pPr>
              <a:defRPr>
                <a:cs typeface="B Homa" panose="00000400000000000000" pitchFamily="2" charset="-78"/>
              </a:defRPr>
            </a:lvl3pPr>
            <a:lvl4pPr>
              <a:defRPr>
                <a:cs typeface="B Homa" panose="00000400000000000000" pitchFamily="2" charset="-78"/>
              </a:defRPr>
            </a:lvl4pPr>
            <a:lvl5pPr>
              <a:defRPr>
                <a:cs typeface="B Homa" panose="00000400000000000000" pitchFamily="2" charset="-78"/>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0EAB0777-4C60-462E-A92C-CDAFD498799C}"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4767263"/>
            <a:ext cx="609600" cy="273844"/>
          </a:xfrm>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9/27/2018</a:t>
            </a:fld>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13"/>
          <p:cNvPicPr>
            <a:picLocks noChangeAspect="1"/>
          </p:cNvPicPr>
          <p:nvPr userDrawn="1"/>
        </p:nvPicPr>
        <p:blipFill>
          <a:blip r:embed="rId17"/>
          <a:stretch>
            <a:fillRect/>
          </a:stretch>
        </p:blipFill>
        <p:spPr>
          <a:xfrm>
            <a:off x="0" y="3858462"/>
            <a:ext cx="1341493" cy="116524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B Traffic" panose="00000400000000000000" pitchFamily="2" charset="-78"/>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B Traffic" panose="00000400000000000000" pitchFamily="2" charset="-78"/>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B Traffic" panose="00000400000000000000" pitchFamily="2" charset="-78"/>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B Traffic" panose="00000400000000000000" pitchFamily="2" charset="-78"/>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B Traffic" panose="00000400000000000000" pitchFamily="2" charset="-78"/>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B Traffic" panose="00000400000000000000" pitchFamily="2" charset="-78"/>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www.cni.org/staff/clifford_index.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www.arums.ac.ir/" TargetMode="External"/><Relationship Id="rId13" Type="http://schemas.openxmlformats.org/officeDocument/2006/relationships/hyperlink" Target="http://www.opendoar.org/find.php?format=full&amp;rID=2428&amp;search=Digital%20library%20for%20Ardabil%20University%20of%20Medical%20Sciences&amp;title=SUPPRESS" TargetMode="External"/><Relationship Id="rId18" Type="http://schemas.openxmlformats.org/officeDocument/2006/relationships/hyperlink" Target="http://eprints.bpums.ac.ir/" TargetMode="External"/><Relationship Id="rId26" Type="http://schemas.openxmlformats.org/officeDocument/2006/relationships/hyperlink" Target="http://eprints.medilam.ac.ir/" TargetMode="External"/><Relationship Id="rId39" Type="http://schemas.openxmlformats.org/officeDocument/2006/relationships/hyperlink" Target="http://www.opendoar.org/find.php?oID=2678&amp;search=Sabzevar%20university%20of%20medical%20sciences&amp;title=Sabzevar%20university%20of%20medical%20sciences" TargetMode="External"/><Relationship Id="rId3" Type="http://schemas.openxmlformats.org/officeDocument/2006/relationships/hyperlink" Target="http://www.opendoar.org/find.php?oID=2371&amp;search=Aja%20University%20of%20Medical%20Sience&amp;title=Aja%20University%20of%20Medical%20Sience" TargetMode="External"/><Relationship Id="rId21" Type="http://schemas.openxmlformats.org/officeDocument/2006/relationships/hyperlink" Target="http://www.opendoar.org/find.php?format=full&amp;rID=3427&amp;search=Golestan%20University%20of%20Medical%20Sciences%20Repository&amp;title=SUPPRESS" TargetMode="External"/><Relationship Id="rId34" Type="http://schemas.openxmlformats.org/officeDocument/2006/relationships/hyperlink" Target="http://eprints.kmu.ac.ir/" TargetMode="External"/><Relationship Id="rId42" Type="http://schemas.openxmlformats.org/officeDocument/2006/relationships/hyperlink" Target="http://eprints.medsab.ac.ir/" TargetMode="External"/><Relationship Id="rId7" Type="http://schemas.openxmlformats.org/officeDocument/2006/relationships/hyperlink" Target="http://www.opendoar.org/find.php?oID=1251&amp;search=Ardabil%20University%20of%20Medical%20Science&amp;title=Ardabil%20University%20of%20Medical%20Science" TargetMode="External"/><Relationship Id="rId12" Type="http://schemas.openxmlformats.org/officeDocument/2006/relationships/hyperlink" Target="http://www.arums.ac.ir/fa/index.html" TargetMode="External"/><Relationship Id="rId17" Type="http://schemas.openxmlformats.org/officeDocument/2006/relationships/hyperlink" Target="http://www.opendoar.org/find.php?format=full&amp;rID=3172&amp;search=Bushehr%20University%20of%20Medical%20Sciences%20Repository&amp;title=SUPPRESS" TargetMode="External"/><Relationship Id="rId25" Type="http://schemas.openxmlformats.org/officeDocument/2006/relationships/hyperlink" Target="http://www.opendoar.org/find.php?format=full&amp;rID=3293&amp;search=Research%20Repository%20Portal%20of%20Medilam&amp;title=SUPPRESS" TargetMode="External"/><Relationship Id="rId33" Type="http://schemas.openxmlformats.org/officeDocument/2006/relationships/hyperlink" Target="http://www.opendoar.org/find.php?format=full&amp;rID=2586&amp;search=Simorgh%20Research%20Repository&amp;title=SUPPRESS" TargetMode="External"/><Relationship Id="rId38" Type="http://schemas.openxmlformats.org/officeDocument/2006/relationships/hyperlink" Target="http://eprints.qums.ac.ir/" TargetMode="External"/><Relationship Id="rId46" Type="http://schemas.openxmlformats.org/officeDocument/2006/relationships/hyperlink" Target="http://eiah.org/fa/repository" TargetMode="External"/><Relationship Id="rId2" Type="http://schemas.openxmlformats.org/officeDocument/2006/relationships/notesSlide" Target="../notesSlides/notesSlide2.xml"/><Relationship Id="rId16" Type="http://schemas.openxmlformats.org/officeDocument/2006/relationships/hyperlink" Target="http://bpums.ac.ir/" TargetMode="External"/><Relationship Id="rId20" Type="http://schemas.openxmlformats.org/officeDocument/2006/relationships/hyperlink" Target="http://www.goums.ac.ir/" TargetMode="External"/><Relationship Id="rId29" Type="http://schemas.openxmlformats.org/officeDocument/2006/relationships/hyperlink" Target="http://www.opendoar.org/find.php?format=full&amp;rID=3940&amp;search=Kashan%20University%20of%20Medical%20Sciences%20Repository&amp;title=SUPPRESS" TargetMode="External"/><Relationship Id="rId41" Type="http://schemas.openxmlformats.org/officeDocument/2006/relationships/hyperlink" Target="http://www.opendoar.org/find.php?format=full&amp;rID=3442&amp;search=Sabzevar%20University%20of%20Medical%20Sciences%20Electronic%20Publications&amp;title=SUPPRESS" TargetMode="External"/><Relationship Id="rId1" Type="http://schemas.openxmlformats.org/officeDocument/2006/relationships/slideLayout" Target="../slideLayouts/slideLayout4.xml"/><Relationship Id="rId6" Type="http://schemas.openxmlformats.org/officeDocument/2006/relationships/hyperlink" Target="http://eprints.ajaums.ac.ir/" TargetMode="External"/><Relationship Id="rId11" Type="http://schemas.openxmlformats.org/officeDocument/2006/relationships/hyperlink" Target="http://www.opendoar.org/find.php?oID=1848&amp;search=Ardabil%20University%20of%20Medical%20Sciences&amp;title=Ardabil%20University%20of%20Medical%20Sciences" TargetMode="External"/><Relationship Id="rId24" Type="http://schemas.openxmlformats.org/officeDocument/2006/relationships/hyperlink" Target="http://www.medilam.ac.ir/" TargetMode="External"/><Relationship Id="rId32" Type="http://schemas.openxmlformats.org/officeDocument/2006/relationships/hyperlink" Target="http://www.kmu.ac.ir/" TargetMode="External"/><Relationship Id="rId37" Type="http://schemas.openxmlformats.org/officeDocument/2006/relationships/hyperlink" Target="http://www.opendoar.org/find.php?format=full&amp;rID=3333&amp;search=Qazvin%20University%20of%20Medical%20Sciences%20Repository&amp;title=SUPPRESS" TargetMode="External"/><Relationship Id="rId40" Type="http://schemas.openxmlformats.org/officeDocument/2006/relationships/hyperlink" Target="http://www.medsab.ac.ir/" TargetMode="External"/><Relationship Id="rId45" Type="http://schemas.openxmlformats.org/officeDocument/2006/relationships/hyperlink" Target="http://www.opendoar.org/find.php?format=full&amp;rID=1666&amp;search=EIAH%20Digital%20Repository&amp;title=SUPPRESS" TargetMode="External"/><Relationship Id="rId5" Type="http://schemas.openxmlformats.org/officeDocument/2006/relationships/hyperlink" Target="http://www.opendoar.org/find.php?format=full&amp;rID=3074&amp;search=Ajaums%20Repository&amp;title=SUPPRESS" TargetMode="External"/><Relationship Id="rId15" Type="http://schemas.openxmlformats.org/officeDocument/2006/relationships/hyperlink" Target="http://www.opendoar.org/find.php?oID=2449&amp;search=Bushehr%20University%20of%20Medical%20Sciences&amp;title=Bushehr%20University%20of%20Medical%20Sciences" TargetMode="External"/><Relationship Id="rId23" Type="http://schemas.openxmlformats.org/officeDocument/2006/relationships/hyperlink" Target="http://www.opendoar.org/find.php?oID=2554&amp;search=Ilam%20University%20of%20Medical%20Sciences&amp;title=Ilam%20University%20of%20Medical%20Sciences" TargetMode="External"/><Relationship Id="rId28" Type="http://schemas.openxmlformats.org/officeDocument/2006/relationships/hyperlink" Target="http://kaums.ac.ir/" TargetMode="External"/><Relationship Id="rId36" Type="http://schemas.openxmlformats.org/officeDocument/2006/relationships/hyperlink" Target="http://www.qums.ac.ir/" TargetMode="External"/><Relationship Id="rId10" Type="http://schemas.openxmlformats.org/officeDocument/2006/relationships/hyperlink" Target="http://eprints.arums.ac.ir/" TargetMode="External"/><Relationship Id="rId19" Type="http://schemas.openxmlformats.org/officeDocument/2006/relationships/hyperlink" Target="http://www.opendoar.org/find.php?oID=2664&amp;search=Golestan%20University%20of%20Medical%20Sciences&amp;title=Golestan%20University%20of%20Medical%20Sciences" TargetMode="External"/><Relationship Id="rId31" Type="http://schemas.openxmlformats.org/officeDocument/2006/relationships/hyperlink" Target="http://www.opendoar.org/find.php?oID=1969&amp;search=Kerman%20University%20of%20Medical%20Sciences&amp;title=Kerman%20University%20of%20Medical%20Sciences" TargetMode="External"/><Relationship Id="rId44" Type="http://schemas.openxmlformats.org/officeDocument/2006/relationships/hyperlink" Target="http://eiah.org/" TargetMode="External"/><Relationship Id="rId4" Type="http://schemas.openxmlformats.org/officeDocument/2006/relationships/hyperlink" Target="http://www.ajaums.ac.ir/" TargetMode="External"/><Relationship Id="rId9" Type="http://schemas.openxmlformats.org/officeDocument/2006/relationships/hyperlink" Target="http://www.opendoar.org/find.php?format=full&amp;rID=1692&amp;search=ArUMS%20Digital%20Repository%20(%D8%B3%D8%A7%D9%85%D8%A7%D9%86%D9%87%20%D8%A7%D8%B7%D9%84%D8%A7%D8%B9%D8%A7%D8%AA%20%D8%B2%DB%8C%D8%B3%D8%AA%20%D9%BE%D8%B2%D8%B4%DA%A9%DB%8C%20%D9%88%20%D8%B3%D9%84%D8%A7%D9%85%D8%AA)&amp;title=SUPPRESS" TargetMode="External"/><Relationship Id="rId14" Type="http://schemas.openxmlformats.org/officeDocument/2006/relationships/hyperlink" Target="http://diglib.arums.ac.ir/greenstone/cgi-bin/library.cgi?a=p&amp;p=home&amp;l=fa&amp;w=utf-8" TargetMode="External"/><Relationship Id="rId22" Type="http://schemas.openxmlformats.org/officeDocument/2006/relationships/hyperlink" Target="http://eprints.goums.ac.ir/" TargetMode="External"/><Relationship Id="rId27" Type="http://schemas.openxmlformats.org/officeDocument/2006/relationships/hyperlink" Target="http://www.opendoar.org/find.php?oID=3078&amp;search=Kashan%20University%20of%20Medical%20Sciences&amp;title=Kashan%20University%20of%20Medical%20Sciences" TargetMode="External"/><Relationship Id="rId30" Type="http://schemas.openxmlformats.org/officeDocument/2006/relationships/hyperlink" Target="http://eprints.kaums.ac.ir/" TargetMode="External"/><Relationship Id="rId35" Type="http://schemas.openxmlformats.org/officeDocument/2006/relationships/hyperlink" Target="http://www.opendoar.org/find.php?oID=2584&amp;search=Qazvin%20University%20of%20Medical%20Sciences&amp;title=Qazvin%20University%20of%20Medical%20Sciences" TargetMode="External"/><Relationship Id="rId43" Type="http://schemas.openxmlformats.org/officeDocument/2006/relationships/hyperlink" Target="http://www.opendoar.org/find.php?oID=1235&amp;search=%D8%AF%D8%A7%D9%86%D8%B4%D9%86%D8%A7%D9%85%D9%87%D9%94%20%20%D8%AA%D8%A7%D8%B1%DB%8C%D8%AE%20%D9%85%D8%B9%D9%85%D8%A7%D8%B1%DB%8C%20%D8%A7%DB%8C%D8%B1%D8%A7%D9%86%E2%80%8C%D8%B4%D9%87%D8%B1&amp;title=%D8%AF%D8%A7%D9%86%D8%B4%D9%86%D8%A7%D9%85%D9%87%D9%94%20%20%D8%AA%D8%A7%D8%B1%DB%8C%D8%AE%20%D9%85%D8%B9%D9%85%D8%A7%D8%B1%DB%8C%20%D8%A7%DB%8C%D8%B1%D8%A7%D9%86%E2%80%8C%D8%B4%D9%87%D8%B1"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hyperlink" Target="https://wiki.duraspace.org/display/DSDOC5x/DSpace+Google+Analytics+Statistics"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iki.duraspace.org/display/DSDOC4x/OAI"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hyperlink" Target="https://tdl-ir.tdl.org/tdl-ir/handle/2249.1/76167"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ctrTitle"/>
          </p:nvPr>
        </p:nvSpPr>
        <p:spPr>
          <a:prstGeom prst="rect">
            <a:avLst/>
          </a:prstGeom>
        </p:spPr>
        <p:txBody>
          <a:bodyPr lIns="91425" tIns="91425" rIns="91425" bIns="91425" anchor="b" anchorCtr="0">
            <a:noAutofit/>
          </a:bodyPr>
          <a:lstStyle/>
          <a:p>
            <a:pPr lvl="0" algn="ctr" rtl="1">
              <a:spcBef>
                <a:spcPts val="0"/>
              </a:spcBef>
            </a:pPr>
            <a:r>
              <a:rPr lang="fa-IR" sz="4400" dirty="0" smtClean="0">
                <a:cs typeface="B Yekan" panose="00000400000000000000" pitchFamily="2" charset="-78"/>
              </a:rPr>
              <a:t>مخازن موسسه ای</a:t>
            </a:r>
            <a:br>
              <a:rPr lang="fa-IR" sz="4400" dirty="0" smtClean="0">
                <a:cs typeface="B Yekan" panose="00000400000000000000" pitchFamily="2" charset="-78"/>
              </a:rPr>
            </a:br>
            <a:r>
              <a:rPr lang="fa-IR" sz="4400" dirty="0" smtClean="0">
                <a:cs typeface="B Yekan" panose="00000400000000000000" pitchFamily="2" charset="-78"/>
              </a:rPr>
              <a:t> </a:t>
            </a:r>
            <a:r>
              <a:rPr lang="en-US" sz="4400" i="1" dirty="0" smtClean="0"/>
              <a:t>Institutional Repository </a:t>
            </a:r>
            <a:r>
              <a:rPr lang="en-US" sz="4400" i="1" dirty="0"/>
              <a:t>(IR)</a:t>
            </a:r>
            <a:r>
              <a:rPr lang="fa-IR" sz="4400" dirty="0" smtClean="0">
                <a:cs typeface="B Yekan" panose="00000400000000000000" pitchFamily="2" charset="-78"/>
              </a:rPr>
              <a:t> </a:t>
            </a:r>
            <a:endParaRPr lang="en" sz="4400" dirty="0">
              <a:cs typeface="B Yekan" panose="00000400000000000000" pitchFamily="2" charset="-78"/>
            </a:endParaRPr>
          </a:p>
        </p:txBody>
      </p:sp>
      <p:sp>
        <p:nvSpPr>
          <p:cNvPr id="77" name="Shape 77"/>
          <p:cNvSpPr txBox="1">
            <a:spLocks noGrp="1"/>
          </p:cNvSpPr>
          <p:nvPr>
            <p:ph type="subTitle" idx="1"/>
          </p:nvPr>
        </p:nvSpPr>
        <p:spPr>
          <a:xfrm>
            <a:off x="533400" y="3037114"/>
            <a:ext cx="7854696" cy="698737"/>
          </a:xfrm>
          <a:prstGeom prst="rect">
            <a:avLst/>
          </a:prstGeom>
        </p:spPr>
        <p:txBody>
          <a:bodyPr lIns="91425" tIns="91425" rIns="91425" bIns="91425" anchor="t" anchorCtr="0">
            <a:noAutofit/>
          </a:bodyPr>
          <a:lstStyle/>
          <a:p>
            <a:pPr lvl="0" rtl="0">
              <a:spcBef>
                <a:spcPts val="0"/>
              </a:spcBef>
              <a:buNone/>
            </a:pPr>
            <a:r>
              <a:rPr lang="fa-IR" dirty="0" smtClean="0">
                <a:cs typeface="B Yekan" panose="00000400000000000000" pitchFamily="2" charset="-78"/>
              </a:rPr>
              <a:t>اردیبهشت 97</a:t>
            </a:r>
            <a:endParaRPr lang="en" dirty="0">
              <a:cs typeface="B Yekan" panose="00000400000000000000" pitchFamily="2" charset="-78"/>
            </a:endParaRPr>
          </a:p>
        </p:txBody>
      </p:sp>
    </p:spTree>
    <p:extLst>
      <p:ext uri="{BB962C8B-B14F-4D97-AF65-F5344CB8AC3E}">
        <p14:creationId xmlns:p14="http://schemas.microsoft.com/office/powerpoint/2010/main" val="2421192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نرم افزارهای متن باز مخزن دیجیتال</a:t>
            </a:r>
            <a:endParaRPr lang="en-US" dirty="0"/>
          </a:p>
        </p:txBody>
      </p:sp>
      <p:sp>
        <p:nvSpPr>
          <p:cNvPr id="3" name="Text Placeholder 2"/>
          <p:cNvSpPr>
            <a:spLocks noGrp="1"/>
          </p:cNvSpPr>
          <p:nvPr>
            <p:ph type="body" idx="1"/>
          </p:nvPr>
        </p:nvSpPr>
        <p:spPr/>
        <p:txBody>
          <a:bodyPr/>
          <a:lstStyle/>
          <a:p>
            <a:r>
              <a:rPr lang="en-US" i="1" dirty="0" err="1" smtClean="0"/>
              <a:t>DSpace</a:t>
            </a:r>
            <a:endParaRPr lang="en-US" i="1" dirty="0" smtClean="0"/>
          </a:p>
          <a:p>
            <a:pPr>
              <a:lnSpc>
                <a:spcPct val="200000"/>
              </a:lnSpc>
            </a:pPr>
            <a:r>
              <a:rPr lang="en-US" i="1" dirty="0" smtClean="0"/>
              <a:t>Fedora </a:t>
            </a:r>
          </a:p>
          <a:p>
            <a:pPr>
              <a:lnSpc>
                <a:spcPct val="200000"/>
              </a:lnSpc>
            </a:pPr>
            <a:r>
              <a:rPr lang="en-US" i="1" dirty="0" smtClean="0"/>
              <a:t>Greenstone</a:t>
            </a:r>
          </a:p>
          <a:p>
            <a:pPr>
              <a:lnSpc>
                <a:spcPct val="200000"/>
              </a:lnSpc>
            </a:pPr>
            <a:r>
              <a:rPr lang="en-US" i="1" dirty="0" smtClean="0"/>
              <a:t>E-Prints </a:t>
            </a:r>
            <a:r>
              <a:rPr lang="en-US" dirty="0"/>
              <a:t>	</a:t>
            </a:r>
          </a:p>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10</a:t>
            </a:fld>
            <a:endParaRPr lang="e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165225"/>
            <a:ext cx="6140450" cy="314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98600" y="4620280"/>
            <a:ext cx="7645400" cy="523220"/>
          </a:xfrm>
          <a:prstGeom prst="rect">
            <a:avLst/>
          </a:prstGeom>
          <a:noFill/>
        </p:spPr>
        <p:txBody>
          <a:bodyPr wrap="square" rtlCol="0">
            <a:spAutoFit/>
          </a:bodyPr>
          <a:lstStyle/>
          <a:p>
            <a:r>
              <a:rPr lang="en-US" dirty="0" err="1"/>
              <a:t>Pyrounakis</a:t>
            </a:r>
            <a:r>
              <a:rPr lang="en-US" dirty="0"/>
              <a:t> G, </a:t>
            </a:r>
            <a:r>
              <a:rPr lang="en-US" dirty="0" err="1"/>
              <a:t>Nikolaidou</a:t>
            </a:r>
            <a:r>
              <a:rPr lang="en-US" dirty="0"/>
              <a:t> M. Comparing open source digital library software. </a:t>
            </a:r>
            <a:r>
              <a:rPr lang="en-US" dirty="0" err="1"/>
              <a:t>InHandbook</a:t>
            </a:r>
            <a:r>
              <a:rPr lang="en-US" dirty="0"/>
              <a:t> of research on digital libraries: Design, development, and impact 2009 (pp. 51-60). IGI Global.</a:t>
            </a:r>
            <a:endParaRPr lang="en-US" dirty="0">
              <a:cs typeface="B Yekan" panose="00000400000000000000"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4062959061"/>
              </p:ext>
            </p:extLst>
          </p:nvPr>
        </p:nvGraphicFramePr>
        <p:xfrm>
          <a:off x="514350" y="4313396"/>
          <a:ext cx="6140449" cy="370840"/>
        </p:xfrm>
        <a:graphic>
          <a:graphicData uri="http://schemas.openxmlformats.org/drawingml/2006/table">
            <a:tbl>
              <a:tblPr firstRow="1" bandRow="1">
                <a:tableStyleId>{5C22544A-7EE6-4342-B048-85BDC9FD1C3A}</a:tableStyleId>
              </a:tblPr>
              <a:tblGrid>
                <a:gridCol w="1629630"/>
                <a:gridCol w="912594"/>
                <a:gridCol w="860445"/>
                <a:gridCol w="1029926"/>
                <a:gridCol w="769186"/>
                <a:gridCol w="938668"/>
              </a:tblGrid>
              <a:tr h="370840">
                <a:tc>
                  <a:txBody>
                    <a:bodyPr/>
                    <a:lstStyle/>
                    <a:p>
                      <a:r>
                        <a:rPr lang="en-US" dirty="0" smtClean="0"/>
                        <a:t>SUM</a:t>
                      </a:r>
                      <a:endParaRPr lang="en-US" dirty="0"/>
                    </a:p>
                  </a:txBody>
                  <a:tcPr/>
                </a:tc>
                <a:tc>
                  <a:txBody>
                    <a:bodyPr/>
                    <a:lstStyle/>
                    <a:p>
                      <a:pPr algn="ctr"/>
                      <a:r>
                        <a:rPr lang="en-US" sz="1800" dirty="0" smtClean="0">
                          <a:latin typeface="+mj-lt"/>
                        </a:rPr>
                        <a:t>40</a:t>
                      </a:r>
                      <a:endParaRPr lang="en-US" sz="1800" dirty="0">
                        <a:latin typeface="+mj-lt"/>
                      </a:endParaRPr>
                    </a:p>
                  </a:txBody>
                  <a:tcPr/>
                </a:tc>
                <a:tc>
                  <a:txBody>
                    <a:bodyPr/>
                    <a:lstStyle/>
                    <a:p>
                      <a:r>
                        <a:rPr kumimoji="0" lang="en-US" sz="1800" b="1" kern="1200" dirty="0" smtClean="0">
                          <a:solidFill>
                            <a:schemeClr val="lt1"/>
                          </a:solidFill>
                          <a:latin typeface="+mj-lt"/>
                          <a:ea typeface="+mn-ea"/>
                          <a:cs typeface="+mn-cs"/>
                        </a:rPr>
                        <a:t>38</a:t>
                      </a:r>
                      <a:endParaRPr kumimoji="0" lang="en-US" sz="1800" b="1" kern="1200" dirty="0">
                        <a:solidFill>
                          <a:schemeClr val="lt1"/>
                        </a:solidFill>
                        <a:latin typeface="+mj-lt"/>
                        <a:ea typeface="+mn-ea"/>
                        <a:cs typeface="+mn-cs"/>
                      </a:endParaRPr>
                    </a:p>
                  </a:txBody>
                  <a:tcPr/>
                </a:tc>
                <a:tc>
                  <a:txBody>
                    <a:bodyPr/>
                    <a:lstStyle/>
                    <a:p>
                      <a:r>
                        <a:rPr kumimoji="0" lang="en-US" sz="1800" b="1" kern="1200" dirty="0" smtClean="0">
                          <a:solidFill>
                            <a:schemeClr val="lt1"/>
                          </a:solidFill>
                          <a:latin typeface="+mj-lt"/>
                          <a:ea typeface="+mn-ea"/>
                          <a:cs typeface="+mn-cs"/>
                        </a:rPr>
                        <a:t>35</a:t>
                      </a:r>
                      <a:endParaRPr kumimoji="0" lang="en-US" sz="1800" b="1" kern="1200" dirty="0">
                        <a:solidFill>
                          <a:schemeClr val="lt1"/>
                        </a:solidFill>
                        <a:latin typeface="+mj-lt"/>
                        <a:ea typeface="+mn-ea"/>
                        <a:cs typeface="+mn-cs"/>
                      </a:endParaRPr>
                    </a:p>
                  </a:txBody>
                  <a:tcPr/>
                </a:tc>
                <a:tc>
                  <a:txBody>
                    <a:bodyPr/>
                    <a:lstStyle/>
                    <a:p>
                      <a:r>
                        <a:rPr kumimoji="0" lang="en-US" sz="1800" b="1" kern="1200" dirty="0" smtClean="0">
                          <a:solidFill>
                            <a:schemeClr val="lt1"/>
                          </a:solidFill>
                          <a:latin typeface="+mj-lt"/>
                          <a:ea typeface="+mn-ea"/>
                          <a:cs typeface="+mn-cs"/>
                        </a:rPr>
                        <a:t>33</a:t>
                      </a:r>
                      <a:endParaRPr kumimoji="0" lang="en-US" sz="1800" b="1" kern="1200" dirty="0">
                        <a:solidFill>
                          <a:schemeClr val="lt1"/>
                        </a:solidFill>
                        <a:latin typeface="+mj-lt"/>
                        <a:ea typeface="+mn-ea"/>
                        <a:cs typeface="+mn-cs"/>
                      </a:endParaRPr>
                    </a:p>
                  </a:txBody>
                  <a:tcPr/>
                </a:tc>
                <a:tc>
                  <a:txBody>
                    <a:bodyPr/>
                    <a:lstStyle/>
                    <a:p>
                      <a:r>
                        <a:rPr kumimoji="0" lang="en-US" sz="1800" b="1" kern="1200" dirty="0" smtClean="0">
                          <a:solidFill>
                            <a:schemeClr val="lt1"/>
                          </a:solidFill>
                          <a:latin typeface="+mj-lt"/>
                          <a:ea typeface="+mn-ea"/>
                          <a:cs typeface="+mn-cs"/>
                        </a:rPr>
                        <a:t>32</a:t>
                      </a:r>
                      <a:endParaRPr kumimoji="0" lang="en-US" sz="1800" b="1" kern="1200" dirty="0">
                        <a:solidFill>
                          <a:schemeClr val="lt1"/>
                        </a:solidFill>
                        <a:latin typeface="+mj-lt"/>
                        <a:ea typeface="+mn-ea"/>
                        <a:cs typeface="+mn-cs"/>
                      </a:endParaRPr>
                    </a:p>
                  </a:txBody>
                  <a:tcPr/>
                </a:tc>
              </a:tr>
            </a:tbl>
          </a:graphicData>
        </a:graphic>
      </p:graphicFrame>
    </p:spTree>
    <p:extLst>
      <p:ext uri="{BB962C8B-B14F-4D97-AF65-F5344CB8AC3E}">
        <p14:creationId xmlns:p14="http://schemas.microsoft.com/office/powerpoint/2010/main" val="934998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11</a:t>
            </a:fld>
            <a:endParaRPr lang="e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280988"/>
            <a:ext cx="6896100"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23950" y="4305300"/>
            <a:ext cx="7004050" cy="738664"/>
          </a:xfrm>
          <a:prstGeom prst="rect">
            <a:avLst/>
          </a:prstGeom>
          <a:noFill/>
        </p:spPr>
        <p:txBody>
          <a:bodyPr wrap="square" rtlCol="0">
            <a:spAutoFit/>
          </a:bodyPr>
          <a:lstStyle/>
          <a:p>
            <a:r>
              <a:rPr lang="en-US" dirty="0" err="1"/>
              <a:t>Pyrounakis</a:t>
            </a:r>
            <a:r>
              <a:rPr lang="en-US" dirty="0"/>
              <a:t> G, </a:t>
            </a:r>
            <a:r>
              <a:rPr lang="en-US" dirty="0" err="1"/>
              <a:t>Nikolaidou</a:t>
            </a:r>
            <a:r>
              <a:rPr lang="en-US" dirty="0"/>
              <a:t> M, </a:t>
            </a:r>
            <a:r>
              <a:rPr lang="en-US" dirty="0" err="1"/>
              <a:t>Hatzopoulos</a:t>
            </a:r>
            <a:r>
              <a:rPr lang="en-US" dirty="0"/>
              <a:t> M. Building digital collections using open source digital repository software: A comparative study. International Journal of Digital Library Systems (IJDLS). 2014 Jan 1;4(1):10-24.</a:t>
            </a:r>
          </a:p>
        </p:txBody>
      </p:sp>
    </p:spTree>
    <p:extLst>
      <p:ext uri="{BB962C8B-B14F-4D97-AF65-F5344CB8AC3E}">
        <p14:creationId xmlns:p14="http://schemas.microsoft.com/office/powerpoint/2010/main" val="286202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12</a:t>
            </a:fld>
            <a:endParaRPr lang="en"/>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214313"/>
            <a:ext cx="5981700"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613800796"/>
              </p:ext>
            </p:extLst>
          </p:nvPr>
        </p:nvGraphicFramePr>
        <p:xfrm>
          <a:off x="762001" y="4672648"/>
          <a:ext cx="5981700" cy="370840"/>
        </p:xfrm>
        <a:graphic>
          <a:graphicData uri="http://schemas.openxmlformats.org/drawingml/2006/table">
            <a:tbl>
              <a:tblPr firstRow="1" bandRow="1">
                <a:tableStyleId>{5C22544A-7EE6-4342-B048-85BDC9FD1C3A}</a:tableStyleId>
              </a:tblPr>
              <a:tblGrid>
                <a:gridCol w="1587499"/>
                <a:gridCol w="889000"/>
                <a:gridCol w="838200"/>
                <a:gridCol w="1003300"/>
                <a:gridCol w="749300"/>
                <a:gridCol w="914401"/>
              </a:tblGrid>
              <a:tr h="370840">
                <a:tc>
                  <a:txBody>
                    <a:bodyPr/>
                    <a:lstStyle/>
                    <a:p>
                      <a:r>
                        <a:rPr lang="en-US" dirty="0" smtClean="0"/>
                        <a:t>SUM</a:t>
                      </a:r>
                      <a:endParaRPr lang="en-US" dirty="0"/>
                    </a:p>
                  </a:txBody>
                  <a:tcPr/>
                </a:tc>
                <a:tc>
                  <a:txBody>
                    <a:bodyPr/>
                    <a:lstStyle/>
                    <a:p>
                      <a:pPr algn="ctr"/>
                      <a:r>
                        <a:rPr lang="en-US" sz="1800" dirty="0" smtClean="0">
                          <a:latin typeface="+mj-lt"/>
                        </a:rPr>
                        <a:t>58</a:t>
                      </a:r>
                      <a:endParaRPr lang="en-US" sz="1800" dirty="0">
                        <a:latin typeface="+mj-lt"/>
                      </a:endParaRPr>
                    </a:p>
                  </a:txBody>
                  <a:tcPr/>
                </a:tc>
                <a:tc>
                  <a:txBody>
                    <a:bodyPr/>
                    <a:lstStyle/>
                    <a:p>
                      <a:r>
                        <a:rPr kumimoji="0" lang="en-US" sz="1800" b="1" kern="1200" dirty="0" smtClean="0">
                          <a:solidFill>
                            <a:schemeClr val="lt1"/>
                          </a:solidFill>
                          <a:latin typeface="+mj-lt"/>
                          <a:ea typeface="+mn-ea"/>
                          <a:cs typeface="+mn-cs"/>
                        </a:rPr>
                        <a:t>56</a:t>
                      </a:r>
                      <a:endParaRPr kumimoji="0" lang="en-US" sz="1800" b="1" kern="1200" dirty="0">
                        <a:solidFill>
                          <a:schemeClr val="lt1"/>
                        </a:solidFill>
                        <a:latin typeface="+mj-lt"/>
                        <a:ea typeface="+mn-ea"/>
                        <a:cs typeface="+mn-cs"/>
                      </a:endParaRPr>
                    </a:p>
                  </a:txBody>
                  <a:tcPr/>
                </a:tc>
                <a:tc>
                  <a:txBody>
                    <a:bodyPr/>
                    <a:lstStyle/>
                    <a:p>
                      <a:r>
                        <a:rPr kumimoji="0" lang="en-US" sz="1800" b="1" kern="1200" dirty="0" smtClean="0">
                          <a:solidFill>
                            <a:schemeClr val="lt1"/>
                          </a:solidFill>
                          <a:latin typeface="+mj-lt"/>
                          <a:ea typeface="+mn-ea"/>
                          <a:cs typeface="+mn-cs"/>
                        </a:rPr>
                        <a:t>45</a:t>
                      </a:r>
                      <a:endParaRPr kumimoji="0" lang="en-US" sz="1800" b="1" kern="1200" dirty="0">
                        <a:solidFill>
                          <a:schemeClr val="lt1"/>
                        </a:solidFill>
                        <a:latin typeface="+mj-lt"/>
                        <a:ea typeface="+mn-ea"/>
                        <a:cs typeface="+mn-cs"/>
                      </a:endParaRPr>
                    </a:p>
                  </a:txBody>
                  <a:tcPr/>
                </a:tc>
                <a:tc>
                  <a:txBody>
                    <a:bodyPr/>
                    <a:lstStyle/>
                    <a:p>
                      <a:r>
                        <a:rPr kumimoji="0" lang="en-US" sz="1800" b="1" kern="1200" dirty="0" smtClean="0">
                          <a:solidFill>
                            <a:schemeClr val="lt1"/>
                          </a:solidFill>
                          <a:latin typeface="+mj-lt"/>
                          <a:ea typeface="+mn-ea"/>
                          <a:cs typeface="+mn-cs"/>
                        </a:rPr>
                        <a:t>53</a:t>
                      </a:r>
                      <a:endParaRPr kumimoji="0" lang="en-US" sz="1800" b="1" kern="1200" dirty="0">
                        <a:solidFill>
                          <a:schemeClr val="lt1"/>
                        </a:solidFill>
                        <a:latin typeface="+mj-lt"/>
                        <a:ea typeface="+mn-ea"/>
                        <a:cs typeface="+mn-cs"/>
                      </a:endParaRPr>
                    </a:p>
                  </a:txBody>
                  <a:tcPr/>
                </a:tc>
                <a:tc>
                  <a:txBody>
                    <a:bodyPr/>
                    <a:lstStyle/>
                    <a:p>
                      <a:r>
                        <a:rPr kumimoji="0" lang="en-US" sz="1800" b="1" kern="1200" dirty="0" smtClean="0">
                          <a:solidFill>
                            <a:schemeClr val="lt1"/>
                          </a:solidFill>
                          <a:latin typeface="+mj-lt"/>
                          <a:ea typeface="+mn-ea"/>
                          <a:cs typeface="+mn-cs"/>
                        </a:rPr>
                        <a:t>53</a:t>
                      </a:r>
                      <a:endParaRPr kumimoji="0" lang="en-US" sz="1800" b="1" kern="1200" dirty="0">
                        <a:solidFill>
                          <a:schemeClr val="lt1"/>
                        </a:solidFill>
                        <a:latin typeface="+mj-lt"/>
                        <a:ea typeface="+mn-ea"/>
                        <a:cs typeface="+mn-cs"/>
                      </a:endParaRPr>
                    </a:p>
                  </a:txBody>
                  <a:tcPr/>
                </a:tc>
              </a:tr>
            </a:tbl>
          </a:graphicData>
        </a:graphic>
      </p:graphicFrame>
    </p:spTree>
    <p:extLst>
      <p:ext uri="{BB962C8B-B14F-4D97-AF65-F5344CB8AC3E}">
        <p14:creationId xmlns:p14="http://schemas.microsoft.com/office/powerpoint/2010/main" val="1961881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13</a:t>
            </a:fld>
            <a:endParaRPr lang="en"/>
          </a:p>
        </p:txBody>
      </p:sp>
      <p:pic>
        <p:nvPicPr>
          <p:cNvPr id="5" name="Picture 4"/>
          <p:cNvPicPr>
            <a:picLocks noChangeAspect="1"/>
          </p:cNvPicPr>
          <p:nvPr/>
        </p:nvPicPr>
        <p:blipFill>
          <a:blip r:embed="rId2"/>
          <a:stretch>
            <a:fillRect/>
          </a:stretch>
        </p:blipFill>
        <p:spPr>
          <a:xfrm>
            <a:off x="0" y="233362"/>
            <a:ext cx="9144000" cy="4676775"/>
          </a:xfrm>
          <a:prstGeom prst="rect">
            <a:avLst/>
          </a:prstGeom>
        </p:spPr>
      </p:pic>
    </p:spTree>
    <p:extLst>
      <p:ext uri="{BB962C8B-B14F-4D97-AF65-F5344CB8AC3E}">
        <p14:creationId xmlns:p14="http://schemas.microsoft.com/office/powerpoint/2010/main" val="3628381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نقش کتابداران در مخزن دانش و داده</a:t>
            </a:r>
            <a:endParaRPr lang="en-US" dirty="0"/>
          </a:p>
        </p:txBody>
      </p:sp>
      <p:sp>
        <p:nvSpPr>
          <p:cNvPr id="3" name="Content Placeholder 2"/>
          <p:cNvSpPr>
            <a:spLocks noGrp="1"/>
          </p:cNvSpPr>
          <p:nvPr>
            <p:ph idx="1"/>
          </p:nvPr>
        </p:nvSpPr>
        <p:spPr/>
        <p:txBody>
          <a:bodyPr>
            <a:normAutofit/>
          </a:bodyPr>
          <a:lstStyle/>
          <a:p>
            <a:pPr algn="r" rtl="1"/>
            <a:r>
              <a:rPr lang="fa-IR" dirty="0" smtClean="0"/>
              <a:t>مدیریت و حفاظت از مجموعه</a:t>
            </a:r>
          </a:p>
          <a:p>
            <a:pPr algn="r" rtl="1"/>
            <a:r>
              <a:rPr lang="fa-IR" dirty="0" smtClean="0"/>
              <a:t>آموزش سیستم مخزن دانش و داده به مولفین</a:t>
            </a:r>
          </a:p>
          <a:p>
            <a:pPr algn="r" rtl="1"/>
            <a:r>
              <a:rPr lang="fa-IR" dirty="0" smtClean="0"/>
              <a:t>راه اندازی </a:t>
            </a:r>
            <a:r>
              <a:rPr lang="fa-IR" dirty="0" err="1" smtClean="0"/>
              <a:t>ابرداده</a:t>
            </a:r>
            <a:r>
              <a:rPr lang="fa-IR" dirty="0" smtClean="0"/>
              <a:t> استاندارد </a:t>
            </a:r>
          </a:p>
          <a:p>
            <a:pPr algn="r" rtl="1"/>
            <a:r>
              <a:rPr lang="fa-IR" dirty="0" smtClean="0"/>
              <a:t>کنترل کیفیت محتوا</a:t>
            </a:r>
          </a:p>
          <a:p>
            <a:pPr algn="r" rtl="1"/>
            <a:r>
              <a:rPr lang="fa-IR" dirty="0" smtClean="0"/>
              <a:t>آموزش کاربران برای استفاده از مخزن دانش</a:t>
            </a:r>
          </a:p>
          <a:p>
            <a:pPr algn="r" rtl="1"/>
            <a:r>
              <a:rPr lang="fa-IR" dirty="0" smtClean="0"/>
              <a:t>ارتقا مخزن دانش</a:t>
            </a:r>
          </a:p>
        </p:txBody>
      </p:sp>
      <p:sp>
        <p:nvSpPr>
          <p:cNvPr id="4" name="Slide Number Placeholder 3"/>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14</a:t>
            </a:fld>
            <a:endParaRPr lang="en"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2147906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6824"/>
            <a:ext cx="9144000" cy="43366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r" rtl="1"/>
            <a:endParaRPr lang="en-US" dirty="0"/>
          </a:p>
        </p:txBody>
      </p:sp>
      <p:sp>
        <p:nvSpPr>
          <p:cNvPr id="4" name="Slide Number Placeholder 3"/>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15</a:t>
            </a:fld>
            <a:endParaRPr lang="en" sz="1000">
              <a:solidFill>
                <a:schemeClr val="dk2"/>
              </a:solidFill>
              <a:latin typeface="Open Sans"/>
              <a:ea typeface="Open Sans"/>
              <a:cs typeface="Open Sans"/>
              <a:sym typeface="Open Sans"/>
            </a:endParaRPr>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3302344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ctrTitle"/>
          </p:nvPr>
        </p:nvSpPr>
        <p:spPr>
          <a:prstGeom prst="rect">
            <a:avLst/>
          </a:prstGeom>
        </p:spPr>
        <p:txBody>
          <a:bodyPr lIns="91425" tIns="91425" rIns="91425" bIns="91425" anchor="b" anchorCtr="0">
            <a:noAutofit/>
          </a:bodyPr>
          <a:lstStyle/>
          <a:p>
            <a:pPr lvl="0">
              <a:spcBef>
                <a:spcPts val="0"/>
              </a:spcBef>
              <a:buNone/>
            </a:pPr>
            <a:r>
              <a:rPr lang="en" dirty="0" smtClean="0">
                <a:cs typeface="B Yekan" panose="00000400000000000000" pitchFamily="2" charset="-78"/>
              </a:rPr>
              <a:t>D</a:t>
            </a:r>
            <a:r>
              <a:rPr lang="en-US" dirty="0" smtClean="0">
                <a:cs typeface="B Yekan" panose="00000400000000000000" pitchFamily="2" charset="-78"/>
              </a:rPr>
              <a:t>s</a:t>
            </a:r>
            <a:r>
              <a:rPr lang="en" dirty="0" smtClean="0">
                <a:cs typeface="B Yekan" panose="00000400000000000000" pitchFamily="2" charset="-78"/>
              </a:rPr>
              <a:t>pace</a:t>
            </a:r>
            <a:r>
              <a:rPr lang="fa-IR" dirty="0" smtClean="0">
                <a:cs typeface="B Yekan" panose="00000400000000000000" pitchFamily="2" charset="-78"/>
              </a:rPr>
              <a:t> آشنایی با </a:t>
            </a:r>
            <a:endParaRPr lang="en" dirty="0">
              <a:cs typeface="B Yekan" panose="00000400000000000000" pitchFamily="2" charset="-78"/>
            </a:endParaRPr>
          </a:p>
        </p:txBody>
      </p:sp>
      <p:sp>
        <p:nvSpPr>
          <p:cNvPr id="77" name="Shape 77"/>
          <p:cNvSpPr txBox="1">
            <a:spLocks noGrp="1"/>
          </p:cNvSpPr>
          <p:nvPr>
            <p:ph type="subTitle" idx="1"/>
          </p:nvPr>
        </p:nvSpPr>
        <p:spPr>
          <a:prstGeom prst="rect">
            <a:avLst/>
          </a:prstGeom>
        </p:spPr>
        <p:txBody>
          <a:bodyPr lIns="91425" tIns="91425" rIns="91425" bIns="91425" anchor="t" anchorCtr="0">
            <a:noAutofit/>
          </a:bodyPr>
          <a:lstStyle/>
          <a:p>
            <a:pPr lvl="0" rtl="0">
              <a:spcBef>
                <a:spcPts val="0"/>
              </a:spcBef>
              <a:buNone/>
            </a:pPr>
            <a:r>
              <a:rPr lang="fa-IR" dirty="0" smtClean="0">
                <a:cs typeface="B Yekan" panose="00000400000000000000" pitchFamily="2" charset="-78"/>
              </a:rPr>
              <a:t>اردیبهشت 97</a:t>
            </a:r>
            <a:endParaRPr lang="en" dirty="0">
              <a:cs typeface="B Yekan" panose="00000400000000000000"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39305"/>
            <a:ext cx="2905125" cy="2619375"/>
          </a:xfrm>
          <a:prstGeom prst="rect">
            <a:avLst/>
          </a:prstGeom>
        </p:spPr>
      </p:pic>
      <p:sp>
        <p:nvSpPr>
          <p:cNvPr id="113" name="Shape 113"/>
          <p:cNvSpPr txBox="1">
            <a:spLocks noGrp="1"/>
          </p:cNvSpPr>
          <p:nvPr>
            <p:ph type="sldNum" sz="quarter"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17</a:t>
            </a:fld>
            <a:endParaRPr lang="en"/>
          </a:p>
        </p:txBody>
      </p:sp>
      <p:sp>
        <p:nvSpPr>
          <p:cNvPr id="115" name="Shape 115"/>
          <p:cNvSpPr txBox="1"/>
          <p:nvPr/>
        </p:nvSpPr>
        <p:spPr>
          <a:xfrm>
            <a:off x="2190307" y="1457681"/>
            <a:ext cx="6753814" cy="2217600"/>
          </a:xfrm>
          <a:prstGeom prst="rect">
            <a:avLst/>
          </a:prstGeom>
          <a:noFill/>
          <a:ln>
            <a:noFill/>
          </a:ln>
        </p:spPr>
        <p:txBody>
          <a:bodyPr lIns="91425" tIns="91425" rIns="91425" bIns="91425" anchor="t" anchorCtr="0">
            <a:noAutofit/>
          </a:bodyPr>
          <a:lstStyle/>
          <a:p>
            <a:pPr marL="514350" lvl="0" indent="-285750" algn="r" rtl="1">
              <a:lnSpc>
                <a:spcPct val="115000"/>
              </a:lnSpc>
              <a:spcBef>
                <a:spcPts val="1200"/>
              </a:spcBef>
              <a:spcAft>
                <a:spcPts val="200"/>
              </a:spcAft>
              <a:buClr>
                <a:srgbClr val="404040"/>
              </a:buClr>
              <a:buFont typeface="Wingdings" panose="05000000000000000000" pitchFamily="2" charset="2"/>
              <a:buChar char="v"/>
            </a:pPr>
            <a:r>
              <a:rPr lang="fa-IR" sz="1800" dirty="0" smtClean="0">
                <a:solidFill>
                  <a:srgbClr val="404040"/>
                </a:solidFill>
                <a:latin typeface="Open Sans"/>
                <a:ea typeface="Open Sans"/>
                <a:cs typeface="B Yekan" panose="00000400000000000000" pitchFamily="2" charset="-78"/>
                <a:sym typeface="Open Sans"/>
              </a:rPr>
              <a:t>نرم افزار متن باز </a:t>
            </a:r>
            <a:r>
              <a:rPr lang="en-US" sz="1800" dirty="0" smtClean="0">
                <a:solidFill>
                  <a:srgbClr val="404040"/>
                </a:solidFill>
                <a:latin typeface="Open Sans"/>
                <a:ea typeface="Open Sans"/>
                <a:cs typeface="B Yekan" panose="00000400000000000000" pitchFamily="2" charset="-78"/>
                <a:sym typeface="Open Sans"/>
              </a:rPr>
              <a:t>(</a:t>
            </a:r>
            <a:r>
              <a:rPr lang="en" sz="1800" dirty="0">
                <a:solidFill>
                  <a:srgbClr val="404040"/>
                </a:solidFill>
                <a:latin typeface="Open Sans"/>
                <a:ea typeface="Open Sans"/>
                <a:cs typeface="B Yekan" panose="00000400000000000000" pitchFamily="2" charset="-78"/>
                <a:sym typeface="Open Sans"/>
              </a:rPr>
              <a:t>Open source</a:t>
            </a:r>
            <a:r>
              <a:rPr lang="en-US" sz="1800" dirty="0" smtClean="0">
                <a:solidFill>
                  <a:srgbClr val="404040"/>
                </a:solidFill>
                <a:latin typeface="Open Sans"/>
                <a:ea typeface="Open Sans"/>
                <a:cs typeface="B Yekan" panose="00000400000000000000" pitchFamily="2" charset="-78"/>
                <a:sym typeface="Open Sans"/>
              </a:rPr>
              <a:t>)</a:t>
            </a:r>
            <a:r>
              <a:rPr lang="fa-IR" sz="1800" dirty="0" smtClean="0">
                <a:solidFill>
                  <a:srgbClr val="404040"/>
                </a:solidFill>
                <a:latin typeface="Open Sans"/>
                <a:ea typeface="Open Sans"/>
                <a:cs typeface="B Yekan" panose="00000400000000000000" pitchFamily="2" charset="-78"/>
                <a:sym typeface="Open Sans"/>
              </a:rPr>
              <a:t> برای مخازن دیجیتالی </a:t>
            </a:r>
            <a:r>
              <a:rPr lang="en" sz="1800" dirty="0" smtClean="0">
                <a:solidFill>
                  <a:srgbClr val="404040"/>
                </a:solidFill>
                <a:latin typeface="Open Sans"/>
                <a:ea typeface="Open Sans"/>
                <a:cs typeface="B Yekan" panose="00000400000000000000" pitchFamily="2" charset="-78"/>
                <a:sym typeface="Open Sans"/>
              </a:rPr>
              <a:t>digital repositories</a:t>
            </a:r>
          </a:p>
          <a:p>
            <a:pPr marL="514350" lvl="0" indent="-285750" algn="r" rtl="1">
              <a:lnSpc>
                <a:spcPct val="115000"/>
              </a:lnSpc>
              <a:spcBef>
                <a:spcPts val="1200"/>
              </a:spcBef>
              <a:spcAft>
                <a:spcPts val="200"/>
              </a:spcAft>
              <a:buClr>
                <a:srgbClr val="404040"/>
              </a:buClr>
              <a:buFont typeface="Wingdings" panose="05000000000000000000" pitchFamily="2" charset="2"/>
              <a:buChar char="v"/>
            </a:pPr>
            <a:r>
              <a:rPr lang="fa-IR" sz="1800" dirty="0" smtClean="0">
                <a:solidFill>
                  <a:srgbClr val="404040"/>
                </a:solidFill>
                <a:latin typeface="Open Sans"/>
                <a:ea typeface="Open Sans"/>
                <a:cs typeface="B Yekan" panose="00000400000000000000" pitchFamily="2" charset="-78"/>
                <a:sym typeface="Open Sans"/>
              </a:rPr>
              <a:t>شروع از 2002 بوسیله </a:t>
            </a:r>
            <a:r>
              <a:rPr lang="en-US" sz="1800" dirty="0" smtClean="0">
                <a:solidFill>
                  <a:srgbClr val="404040"/>
                </a:solidFill>
                <a:latin typeface="Open Sans"/>
                <a:ea typeface="Open Sans"/>
                <a:cs typeface="B Yekan" panose="00000400000000000000" pitchFamily="2" charset="-78"/>
                <a:sym typeface="Open Sans"/>
              </a:rPr>
              <a:t>MIT</a:t>
            </a:r>
            <a:r>
              <a:rPr lang="fa-IR" sz="1800" dirty="0" smtClean="0">
                <a:solidFill>
                  <a:srgbClr val="404040"/>
                </a:solidFill>
                <a:latin typeface="Open Sans"/>
                <a:ea typeface="Open Sans"/>
                <a:cs typeface="B Yekan" panose="00000400000000000000" pitchFamily="2" charset="-78"/>
                <a:sym typeface="Open Sans"/>
              </a:rPr>
              <a:t>  و </a:t>
            </a:r>
            <a:r>
              <a:rPr lang="en-US" sz="1800" dirty="0" smtClean="0">
                <a:solidFill>
                  <a:srgbClr val="404040"/>
                </a:solidFill>
                <a:latin typeface="Open Sans"/>
                <a:ea typeface="Open Sans"/>
                <a:cs typeface="B Yekan" panose="00000400000000000000" pitchFamily="2" charset="-78"/>
                <a:sym typeface="Open Sans"/>
              </a:rPr>
              <a:t>HP</a:t>
            </a:r>
          </a:p>
          <a:p>
            <a:pPr marL="514350" lvl="0" indent="-285750" algn="r" rtl="1">
              <a:lnSpc>
                <a:spcPct val="115000"/>
              </a:lnSpc>
              <a:spcBef>
                <a:spcPts val="1200"/>
              </a:spcBef>
              <a:spcAft>
                <a:spcPts val="200"/>
              </a:spcAft>
              <a:buClr>
                <a:srgbClr val="404040"/>
              </a:buClr>
              <a:buFont typeface="Wingdings" panose="05000000000000000000" pitchFamily="2" charset="2"/>
              <a:buChar char="v"/>
            </a:pPr>
            <a:r>
              <a:rPr lang="fa-IR" sz="1800" dirty="0" smtClean="0">
                <a:solidFill>
                  <a:srgbClr val="404040"/>
                </a:solidFill>
                <a:latin typeface="Open Sans"/>
                <a:ea typeface="Open Sans"/>
                <a:cs typeface="B Yekan" panose="00000400000000000000" pitchFamily="2" charset="-78"/>
                <a:sym typeface="Open Sans"/>
              </a:rPr>
              <a:t>جامعه توسعه فعال (در سال 2017 ورژن </a:t>
            </a:r>
            <a:r>
              <a:rPr lang="en-US" sz="1800" dirty="0" smtClean="0">
                <a:solidFill>
                  <a:srgbClr val="404040"/>
                </a:solidFill>
                <a:latin typeface="Open Sans"/>
                <a:ea typeface="Open Sans"/>
                <a:cs typeface="B Yekan" panose="00000400000000000000" pitchFamily="2" charset="-78"/>
                <a:sym typeface="Open Sans"/>
              </a:rPr>
              <a:t>4.x</a:t>
            </a:r>
            <a:r>
              <a:rPr lang="fa-IR" sz="1800" dirty="0" smtClean="0">
                <a:solidFill>
                  <a:srgbClr val="404040"/>
                </a:solidFill>
                <a:latin typeface="Open Sans"/>
                <a:ea typeface="Open Sans"/>
                <a:cs typeface="B Yekan" panose="00000400000000000000" pitchFamily="2" charset="-78"/>
                <a:sym typeface="Open Sans"/>
              </a:rPr>
              <a:t>، </a:t>
            </a:r>
            <a:r>
              <a:rPr lang="en-US" sz="1800" dirty="0" smtClean="0">
                <a:solidFill>
                  <a:srgbClr val="404040"/>
                </a:solidFill>
                <a:latin typeface="Open Sans"/>
                <a:ea typeface="Open Sans"/>
                <a:cs typeface="B Yekan" panose="00000400000000000000" pitchFamily="2" charset="-78"/>
                <a:sym typeface="Open Sans"/>
              </a:rPr>
              <a:t>5.x</a:t>
            </a:r>
            <a:r>
              <a:rPr lang="fa-IR" sz="1800" dirty="0" smtClean="0">
                <a:solidFill>
                  <a:srgbClr val="404040"/>
                </a:solidFill>
                <a:latin typeface="Open Sans"/>
                <a:ea typeface="Open Sans"/>
                <a:cs typeface="B Yekan" panose="00000400000000000000" pitchFamily="2" charset="-78"/>
                <a:sym typeface="Open Sans"/>
              </a:rPr>
              <a:t> و </a:t>
            </a:r>
            <a:r>
              <a:rPr lang="en-US" sz="1800" dirty="0" smtClean="0">
                <a:solidFill>
                  <a:srgbClr val="404040"/>
                </a:solidFill>
                <a:latin typeface="Open Sans"/>
                <a:ea typeface="Open Sans"/>
                <a:cs typeface="B Yekan" panose="00000400000000000000" pitchFamily="2" charset="-78"/>
                <a:sym typeface="Open Sans"/>
              </a:rPr>
              <a:t>6.x</a:t>
            </a:r>
            <a:r>
              <a:rPr lang="fa-IR" sz="1800" dirty="0" smtClean="0">
                <a:solidFill>
                  <a:srgbClr val="404040"/>
                </a:solidFill>
                <a:latin typeface="Open Sans"/>
                <a:ea typeface="Open Sans"/>
                <a:cs typeface="B Yekan" panose="00000400000000000000" pitchFamily="2" charset="-78"/>
                <a:sym typeface="Open Sans"/>
              </a:rPr>
              <a:t>)</a:t>
            </a:r>
            <a:r>
              <a:rPr lang="en-US" sz="1800" dirty="0" smtClean="0">
                <a:solidFill>
                  <a:srgbClr val="404040"/>
                </a:solidFill>
                <a:latin typeface="Open Sans"/>
                <a:ea typeface="Open Sans"/>
                <a:cs typeface="B Yekan" panose="00000400000000000000" pitchFamily="2" charset="-78"/>
                <a:sym typeface="Open Sans"/>
              </a:rPr>
              <a:t> </a:t>
            </a:r>
            <a:r>
              <a:rPr lang="fa-IR" sz="1800" dirty="0" smtClean="0">
                <a:solidFill>
                  <a:srgbClr val="404040"/>
                </a:solidFill>
                <a:latin typeface="Open Sans"/>
                <a:ea typeface="Open Sans"/>
                <a:cs typeface="B Yekan" panose="00000400000000000000" pitchFamily="2" charset="-78"/>
                <a:sym typeface="Open Sans"/>
              </a:rPr>
              <a:t>	</a:t>
            </a:r>
          </a:p>
          <a:p>
            <a:pPr marL="514350" lvl="0" indent="-285750" algn="r" rtl="1">
              <a:lnSpc>
                <a:spcPct val="115000"/>
              </a:lnSpc>
              <a:spcBef>
                <a:spcPts val="1200"/>
              </a:spcBef>
              <a:spcAft>
                <a:spcPts val="200"/>
              </a:spcAft>
              <a:buClr>
                <a:srgbClr val="404040"/>
              </a:buClr>
              <a:buFont typeface="Wingdings" panose="05000000000000000000" pitchFamily="2" charset="2"/>
              <a:buChar char="v"/>
            </a:pPr>
            <a:r>
              <a:rPr lang="fa-IR" sz="1800" dirty="0" smtClean="0">
                <a:solidFill>
                  <a:srgbClr val="404040"/>
                </a:solidFill>
                <a:latin typeface="Open Sans"/>
                <a:ea typeface="Open Sans"/>
                <a:cs typeface="B Yekan" panose="00000400000000000000" pitchFamily="2" charset="-78"/>
                <a:sym typeface="Open Sans"/>
              </a:rPr>
              <a:t>بیش از هزار سازمان از دی اسپیس استفاده میکنند</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r" rtl="1"/>
            <a:r>
              <a:rPr lang="fa-IR" dirty="0">
                <a:cs typeface="B Yekan" panose="00000400000000000000" pitchFamily="2" charset="-78"/>
              </a:rPr>
              <a:t>دی </a:t>
            </a:r>
            <a:r>
              <a:rPr lang="fa-IR" dirty="0" err="1">
                <a:cs typeface="B Yekan" panose="00000400000000000000" pitchFamily="2" charset="-78"/>
              </a:rPr>
              <a:t>اسپیس</a:t>
            </a:r>
            <a:r>
              <a:rPr lang="fa-IR" dirty="0">
                <a:cs typeface="B Yekan" panose="00000400000000000000" pitchFamily="2" charset="-78"/>
              </a:rPr>
              <a:t> </a:t>
            </a:r>
            <a:r>
              <a:rPr lang="fa-IR" dirty="0" err="1" smtClean="0">
                <a:cs typeface="B Yekan" panose="00000400000000000000" pitchFamily="2" charset="-78"/>
              </a:rPr>
              <a:t>درایران</a:t>
            </a:r>
            <a:r>
              <a:rPr lang="en-US" dirty="0">
                <a:cs typeface="B Yekan" panose="00000400000000000000" pitchFamily="2" charset="-78"/>
              </a:rPr>
              <a:t/>
            </a:r>
            <a:br>
              <a:rPr lang="en-US" dirty="0">
                <a:cs typeface="B Yekan" panose="00000400000000000000" pitchFamily="2" charset="-78"/>
              </a:rPr>
            </a:br>
            <a:endParaRPr lang="en-US" dirty="0"/>
          </a:p>
        </p:txBody>
      </p:sp>
      <p:sp>
        <p:nvSpPr>
          <p:cNvPr id="6" name="Text Placeholder 5"/>
          <p:cNvSpPr>
            <a:spLocks noGrp="1"/>
          </p:cNvSpPr>
          <p:nvPr>
            <p:ph type="body" idx="1"/>
          </p:nvPr>
        </p:nvSpPr>
        <p:spPr/>
        <p:txBody>
          <a:bodyPr/>
          <a:lstStyle/>
          <a:p>
            <a:pPr marL="285750" indent="-285750" algn="r" rtl="1">
              <a:buFont typeface="Arial" panose="020B0604020202020204" pitchFamily="34" charset="0"/>
              <a:buChar char="•"/>
            </a:pPr>
            <a:r>
              <a:rPr lang="fa-IR" dirty="0" smtClean="0">
                <a:cs typeface="B Yekan" panose="00000400000000000000" pitchFamily="2" charset="-78"/>
              </a:rPr>
              <a:t>شرکت </a:t>
            </a:r>
            <a:r>
              <a:rPr lang="fa-IR" dirty="0" err="1" smtClean="0">
                <a:cs typeface="B Yekan" panose="00000400000000000000" pitchFamily="2" charset="-78"/>
              </a:rPr>
              <a:t>یابش</a:t>
            </a:r>
            <a:r>
              <a:rPr lang="fa-IR" dirty="0" smtClean="0">
                <a:cs typeface="B Yekan" panose="00000400000000000000" pitchFamily="2" charset="-78"/>
              </a:rPr>
              <a:t> (</a:t>
            </a:r>
            <a:r>
              <a:rPr lang="en-US" dirty="0">
                <a:cs typeface="B Yekan" panose="00000400000000000000" pitchFamily="2" charset="-78"/>
              </a:rPr>
              <a:t>http://persiandspace.ir/</a:t>
            </a:r>
            <a:r>
              <a:rPr lang="fa-IR" dirty="0" smtClean="0">
                <a:cs typeface="B Yekan" panose="00000400000000000000" pitchFamily="2" charset="-78"/>
              </a:rPr>
              <a:t>)</a:t>
            </a:r>
          </a:p>
          <a:p>
            <a:pPr marL="285750" indent="-285750" algn="r" rtl="1">
              <a:buFont typeface="Arial" panose="020B0604020202020204" pitchFamily="34" charset="0"/>
              <a:buChar char="•"/>
            </a:pPr>
            <a:r>
              <a:rPr lang="fa-IR" dirty="0" smtClean="0">
                <a:cs typeface="B Yekan" panose="00000400000000000000" pitchFamily="2" charset="-78"/>
              </a:rPr>
              <a:t>دی </a:t>
            </a:r>
            <a:r>
              <a:rPr lang="fa-IR" dirty="0" err="1" smtClean="0">
                <a:cs typeface="B Yekan" panose="00000400000000000000" pitchFamily="2" charset="-78"/>
              </a:rPr>
              <a:t>اسپیس</a:t>
            </a:r>
            <a:r>
              <a:rPr lang="fa-IR" dirty="0" smtClean="0">
                <a:cs typeface="B Yekan" panose="00000400000000000000" pitchFamily="2" charset="-78"/>
              </a:rPr>
              <a:t> ثبت شده از ایران</a:t>
            </a:r>
            <a:endParaRPr lang="en-US" dirty="0">
              <a:cs typeface="B Yekan" panose="00000400000000000000" pitchFamily="2" charset="-78"/>
            </a:endParaRP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18</a:t>
            </a:fld>
            <a:endParaRPr lang="en"/>
          </a:p>
        </p:txBody>
      </p:sp>
      <p:pic>
        <p:nvPicPr>
          <p:cNvPr id="7" name="Picture 6"/>
          <p:cNvPicPr>
            <a:picLocks noChangeAspect="1"/>
          </p:cNvPicPr>
          <p:nvPr/>
        </p:nvPicPr>
        <p:blipFill>
          <a:blip r:embed="rId2"/>
          <a:stretch>
            <a:fillRect/>
          </a:stretch>
        </p:blipFill>
        <p:spPr>
          <a:xfrm>
            <a:off x="184559" y="2184400"/>
            <a:ext cx="5133975" cy="2839304"/>
          </a:xfrm>
          <a:prstGeom prst="rect">
            <a:avLst/>
          </a:prstGeom>
        </p:spPr>
      </p:pic>
    </p:spTree>
    <p:extLst>
      <p:ext uri="{BB962C8B-B14F-4D97-AF65-F5344CB8AC3E}">
        <p14:creationId xmlns:p14="http://schemas.microsoft.com/office/powerpoint/2010/main" val="3754945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19</a:t>
            </a:fld>
            <a:endParaRPr lang="en"/>
          </a:p>
        </p:txBody>
      </p:sp>
      <p:pic>
        <p:nvPicPr>
          <p:cNvPr id="5" name="Picture 4"/>
          <p:cNvPicPr>
            <a:picLocks noChangeAspect="1"/>
          </p:cNvPicPr>
          <p:nvPr/>
        </p:nvPicPr>
        <p:blipFill>
          <a:blip r:embed="rId2"/>
          <a:stretch>
            <a:fillRect/>
          </a:stretch>
        </p:blipFill>
        <p:spPr>
          <a:xfrm>
            <a:off x="0" y="0"/>
            <a:ext cx="9020175" cy="4438650"/>
          </a:xfrm>
          <a:prstGeom prst="rect">
            <a:avLst/>
          </a:prstGeom>
        </p:spPr>
      </p:pic>
    </p:spTree>
    <p:extLst>
      <p:ext uri="{BB962C8B-B14F-4D97-AF65-F5344CB8AC3E}">
        <p14:creationId xmlns:p14="http://schemas.microsoft.com/office/powerpoint/2010/main" val="125330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Homa" panose="00000400000000000000" pitchFamily="2" charset="-78"/>
              </a:rPr>
              <a:t>تعریف</a:t>
            </a:r>
            <a:endParaRPr lang="en-US" dirty="0">
              <a:cs typeface="B Homa" panose="00000400000000000000" pitchFamily="2" charset="-78"/>
            </a:endParaRPr>
          </a:p>
        </p:txBody>
      </p:sp>
      <p:sp>
        <p:nvSpPr>
          <p:cNvPr id="3" name="Content Placeholder 2"/>
          <p:cNvSpPr>
            <a:spLocks noGrp="1"/>
          </p:cNvSpPr>
          <p:nvPr>
            <p:ph idx="1"/>
          </p:nvPr>
        </p:nvSpPr>
        <p:spPr/>
        <p:txBody>
          <a:bodyPr>
            <a:normAutofit/>
          </a:bodyPr>
          <a:lstStyle/>
          <a:p>
            <a:pPr algn="just" rtl="1">
              <a:lnSpc>
                <a:spcPct val="130000"/>
              </a:lnSpc>
            </a:pPr>
            <a:r>
              <a:rPr lang="fa-IR" dirty="0" smtClean="0"/>
              <a:t>مخازن موسسه ای دانشگاهی مجموعه ای از خدماتی است که دانشگاه به اعضای جامعه خود برای مدیریت و انتشار </a:t>
            </a:r>
            <a:r>
              <a:rPr lang="fa-IR" dirty="0" smtClean="0">
                <a:solidFill>
                  <a:srgbClr val="FF0000"/>
                </a:solidFill>
              </a:rPr>
              <a:t>مواد دیجیتال تولید شده بوسیله موسسه</a:t>
            </a:r>
            <a:r>
              <a:rPr lang="fa-IR" dirty="0" smtClean="0"/>
              <a:t> و اعضای جامعه خود ارائه میدهد. این کار اساساً یک تعهد سازمانی برای مدیریت و نظارت بر این مواد دیجیتالی شامل نگهداری دراز مدت این منابع در صورت لزوم، </a:t>
            </a:r>
            <a:r>
              <a:rPr lang="fa-IR" dirty="0" smtClean="0">
                <a:solidFill>
                  <a:srgbClr val="FF0000"/>
                </a:solidFill>
              </a:rPr>
              <a:t>سازماندهی و دسترسی یا توزیع این منابع </a:t>
            </a:r>
            <a:r>
              <a:rPr lang="fa-IR" dirty="0" smtClean="0"/>
              <a:t>است. (</a:t>
            </a:r>
            <a:r>
              <a:rPr lang="en-US" dirty="0">
                <a:hlinkClick r:id="rId2" tooltip="Clifford Lynch"/>
              </a:rPr>
              <a:t>Clifford </a:t>
            </a:r>
            <a:r>
              <a:rPr lang="en-US" dirty="0" smtClean="0">
                <a:hlinkClick r:id="rId2" tooltip="Clifford Lynch"/>
              </a:rPr>
              <a:t>Lynch</a:t>
            </a:r>
            <a:r>
              <a:rPr lang="en-US" dirty="0" smtClean="0"/>
              <a:t>, 2003</a:t>
            </a:r>
            <a:r>
              <a:rPr lang="fa-IR" dirty="0" smtClean="0"/>
              <a:t>)</a:t>
            </a:r>
          </a:p>
        </p:txBody>
      </p:sp>
      <p:sp>
        <p:nvSpPr>
          <p:cNvPr id="4" name="Slide Number Placeholder 3"/>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2</a:t>
            </a:fld>
            <a:endParaRPr lang="en"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1372444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امکانات دی </a:t>
            </a:r>
            <a:r>
              <a:rPr lang="fa-IR" dirty="0" err="1" smtClean="0"/>
              <a:t>اسپیس</a:t>
            </a:r>
            <a:endParaRPr lang="en-US" dirty="0"/>
          </a:p>
        </p:txBody>
      </p:sp>
      <p:sp>
        <p:nvSpPr>
          <p:cNvPr id="3" name="Text Placeholder 2"/>
          <p:cNvSpPr>
            <a:spLocks noGrp="1"/>
          </p:cNvSpPr>
          <p:nvPr>
            <p:ph type="body" idx="1"/>
          </p:nvPr>
        </p:nvSpPr>
        <p:spPr/>
        <p:txBody>
          <a:bodyPr/>
          <a:lstStyle/>
          <a:p>
            <a:pPr marL="457200" lvl="0" indent="-228600">
              <a:buClr>
                <a:srgbClr val="800000"/>
              </a:buClr>
              <a:buFont typeface="Open Sans"/>
              <a:buChar char="❏"/>
            </a:pPr>
            <a:r>
              <a:rPr lang="fa-IR" dirty="0" smtClean="0"/>
              <a:t>قابل جستجوی متن کامل (هر نوع فایل مبتنی بر متن)</a:t>
            </a:r>
            <a:endParaRPr lang="en-US" dirty="0" smtClean="0"/>
          </a:p>
          <a:p>
            <a:pPr marL="457200" indent="-228600">
              <a:buClr>
                <a:srgbClr val="800000"/>
              </a:buClr>
              <a:buFont typeface="Open Sans"/>
              <a:buChar char="❏"/>
            </a:pPr>
            <a:r>
              <a:rPr lang="fa-IR" dirty="0" smtClean="0"/>
              <a:t>دستیابی: جستجو/مرور در واسط دی </a:t>
            </a:r>
            <a:r>
              <a:rPr lang="fa-IR" dirty="0" err="1" smtClean="0"/>
              <a:t>اسپیس</a:t>
            </a:r>
            <a:r>
              <a:rPr lang="fa-IR" dirty="0"/>
              <a:t> </a:t>
            </a:r>
            <a:r>
              <a:rPr lang="en" dirty="0"/>
              <a:t>(Faceted browse)</a:t>
            </a:r>
          </a:p>
          <a:p>
            <a:pPr marL="457200" lvl="0" indent="-228600">
              <a:buClr>
                <a:srgbClr val="800000"/>
              </a:buClr>
              <a:buFont typeface="Open Sans"/>
              <a:buChar char="❏"/>
            </a:pPr>
            <a:r>
              <a:rPr lang="fa-IR" dirty="0" smtClean="0"/>
              <a:t>کار با همه نوع فایل، بهترین برای فایلهای متنی</a:t>
            </a:r>
          </a:p>
          <a:p>
            <a:pPr marL="457200" lvl="0" indent="-228600">
              <a:buClr>
                <a:srgbClr val="800000"/>
              </a:buClr>
              <a:buFont typeface="Open Sans"/>
              <a:buChar char="❏"/>
            </a:pPr>
            <a:r>
              <a:rPr lang="fa-IR" dirty="0" smtClean="0"/>
              <a:t>بهینه شده برای نمایه در </a:t>
            </a:r>
            <a:r>
              <a:rPr lang="en" dirty="0"/>
              <a:t>Google</a:t>
            </a:r>
            <a:r>
              <a:rPr lang="fa-IR" dirty="0" smtClean="0"/>
              <a:t> و </a:t>
            </a:r>
            <a:r>
              <a:rPr lang="en" dirty="0"/>
              <a:t>Google </a:t>
            </a:r>
            <a:r>
              <a:rPr lang="en" dirty="0" smtClean="0"/>
              <a:t>Scholar</a:t>
            </a:r>
            <a:endParaRPr lang="fa-IR" dirty="0" smtClean="0"/>
          </a:p>
          <a:p>
            <a:pPr marL="457200" lvl="0" indent="-228600">
              <a:buClr>
                <a:srgbClr val="800000"/>
              </a:buClr>
              <a:buFont typeface="Open Sans"/>
              <a:buChar char="❏"/>
            </a:pPr>
            <a:r>
              <a:rPr lang="en" dirty="0" smtClean="0"/>
              <a:t>Persistent </a:t>
            </a:r>
            <a:r>
              <a:rPr lang="en" dirty="0"/>
              <a:t>URLs (Handle system</a:t>
            </a:r>
            <a:r>
              <a:rPr lang="en" dirty="0" smtClean="0"/>
              <a:t>)</a:t>
            </a:r>
            <a:endParaRPr lang="en" dirty="0"/>
          </a:p>
        </p:txBody>
      </p:sp>
      <p:sp>
        <p:nvSpPr>
          <p:cNvPr id="120" name="Shape 120"/>
          <p:cNvSpPr txBox="1">
            <a:spLocks noGrp="1"/>
          </p:cNvSpPr>
          <p:nvPr>
            <p:ph type="sldNum" idx="12"/>
          </p:nvPr>
        </p:nvSpPr>
        <p:spPr>
          <a:prstGeom prst="rect">
            <a:avLst/>
          </a:prstGeom>
        </p:spPr>
        <p:txBody>
          <a:bodyPr lIns="91425" tIns="91425" rIns="91425" bIns="91425" anchor="ctr" anchorCtr="0">
            <a:noAutofit/>
          </a:bodyPr>
          <a:lstStyle/>
          <a:p>
            <a:pPr lvl="0" algn="r" rtl="1">
              <a:spcBef>
                <a:spcPts val="0"/>
              </a:spcBef>
              <a:buNone/>
            </a:pPr>
            <a:fld id="{00000000-1234-1234-1234-123412341234}" type="slidenum">
              <a:rPr lang="en"/>
              <a:pPr lvl="0" algn="r" rtl="1">
                <a:spcBef>
                  <a:spcPts val="0"/>
                </a:spcBef>
                <a:buNone/>
              </a:pPr>
              <a:t>20</a:t>
            </a:fld>
            <a:endParaRPr lang="e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261000"/>
            <a:ext cx="8520600" cy="707400"/>
          </a:xfrm>
          <a:prstGeom prst="rect">
            <a:avLst/>
          </a:prstGeom>
        </p:spPr>
        <p:txBody>
          <a:bodyPr lIns="91425" tIns="91425" rIns="91425" bIns="91425" anchor="t" anchorCtr="0">
            <a:noAutofit/>
          </a:bodyPr>
          <a:lstStyle/>
          <a:p>
            <a:pPr lvl="0">
              <a:spcBef>
                <a:spcPts val="0"/>
              </a:spcBef>
              <a:buNone/>
            </a:pPr>
            <a:r>
              <a:rPr lang="fa-IR" dirty="0" err="1" smtClean="0"/>
              <a:t>ابرداده</a:t>
            </a:r>
            <a:r>
              <a:rPr lang="fa-IR" dirty="0" smtClean="0"/>
              <a:t> در دی </a:t>
            </a:r>
            <a:r>
              <a:rPr lang="fa-IR" dirty="0" err="1" smtClean="0"/>
              <a:t>اسپیس</a:t>
            </a:r>
            <a:endParaRPr lang="en" dirty="0"/>
          </a:p>
        </p:txBody>
      </p:sp>
      <p:sp>
        <p:nvSpPr>
          <p:cNvPr id="128" name="Shape 128"/>
          <p:cNvSpPr txBox="1">
            <a:spLocks noGrp="1"/>
          </p:cNvSpPr>
          <p:nvPr>
            <p:ph type="body" idx="1"/>
          </p:nvPr>
        </p:nvSpPr>
        <p:spPr>
          <a:xfrm>
            <a:off x="311700" y="968400"/>
            <a:ext cx="8520600" cy="3600600"/>
          </a:xfrm>
          <a:prstGeom prst="rect">
            <a:avLst/>
          </a:prstGeom>
        </p:spPr>
        <p:txBody>
          <a:bodyPr lIns="91425" tIns="91425" rIns="91425" bIns="91425" anchor="t" anchorCtr="0">
            <a:noAutofit/>
          </a:bodyPr>
          <a:lstStyle/>
          <a:p>
            <a:pPr marL="457200" lvl="0" indent="-304800">
              <a:spcAft>
                <a:spcPts val="0"/>
              </a:spcAft>
              <a:buFont typeface="Wingdings" panose="05000000000000000000" pitchFamily="2" charset="2"/>
              <a:buChar char="v"/>
            </a:pPr>
            <a:r>
              <a:rPr lang="fa-IR" b="1" dirty="0" err="1" smtClean="0">
                <a:solidFill>
                  <a:srgbClr val="000000"/>
                </a:solidFill>
              </a:rPr>
              <a:t>ابرداده</a:t>
            </a:r>
            <a:r>
              <a:rPr lang="fa-IR" b="1" dirty="0" smtClean="0">
                <a:solidFill>
                  <a:srgbClr val="000000"/>
                </a:solidFill>
              </a:rPr>
              <a:t> توصیفی </a:t>
            </a:r>
            <a:r>
              <a:rPr lang="en" b="1" dirty="0">
                <a:solidFill>
                  <a:srgbClr val="000000"/>
                </a:solidFill>
              </a:rPr>
              <a:t>Descriptive </a:t>
            </a:r>
            <a:r>
              <a:rPr lang="en" b="1" dirty="0" smtClean="0">
                <a:solidFill>
                  <a:srgbClr val="000000"/>
                </a:solidFill>
              </a:rPr>
              <a:t>Metadata</a:t>
            </a:r>
            <a:endParaRPr lang="fa-IR" b="1" dirty="0" smtClean="0">
              <a:solidFill>
                <a:srgbClr val="000000"/>
              </a:solidFill>
            </a:endParaRPr>
          </a:p>
          <a:p>
            <a:pPr marL="914400" lvl="1" indent="-304800" algn="r" rtl="1">
              <a:spcAft>
                <a:spcPts val="0"/>
              </a:spcAft>
              <a:buSzPct val="100000"/>
              <a:buFont typeface="Wingdings" panose="05000000000000000000" pitchFamily="2" charset="2"/>
              <a:buChar char="v"/>
            </a:pPr>
            <a:r>
              <a:rPr lang="fa-IR" sz="1200" b="1" dirty="0">
                <a:solidFill>
                  <a:srgbClr val="000000"/>
                </a:solidFill>
                <a:cs typeface="B Yekan" panose="00000400000000000000" pitchFamily="2" charset="-78"/>
              </a:rPr>
              <a:t>طرح </a:t>
            </a:r>
            <a:r>
              <a:rPr lang="fa-IR" sz="1200" b="1" dirty="0" err="1">
                <a:solidFill>
                  <a:srgbClr val="000000"/>
                </a:solidFill>
                <a:cs typeface="B Yekan" panose="00000400000000000000" pitchFamily="2" charset="-78"/>
              </a:rPr>
              <a:t>ابرداده</a:t>
            </a:r>
            <a:r>
              <a:rPr lang="fa-IR" sz="1200" b="1" dirty="0">
                <a:solidFill>
                  <a:srgbClr val="000000"/>
                </a:solidFill>
                <a:cs typeface="B Yekan" panose="00000400000000000000" pitchFamily="2" charset="-78"/>
              </a:rPr>
              <a:t> </a:t>
            </a:r>
            <a:r>
              <a:rPr lang="fa-IR" sz="1200" b="1" dirty="0" err="1">
                <a:solidFill>
                  <a:srgbClr val="000000"/>
                </a:solidFill>
                <a:cs typeface="B Yekan" panose="00000400000000000000" pitchFamily="2" charset="-78"/>
              </a:rPr>
              <a:t>فلت</a:t>
            </a:r>
            <a:r>
              <a:rPr lang="fa-IR" sz="1200" b="1" dirty="0">
                <a:solidFill>
                  <a:srgbClr val="000000"/>
                </a:solidFill>
                <a:cs typeface="B Yekan" panose="00000400000000000000" pitchFamily="2" charset="-78"/>
              </a:rPr>
              <a:t> برای توصیف یک </a:t>
            </a:r>
            <a:r>
              <a:rPr lang="fa-IR" sz="1200" b="1" dirty="0" err="1">
                <a:solidFill>
                  <a:srgbClr val="000000"/>
                </a:solidFill>
                <a:cs typeface="B Yekan" panose="00000400000000000000" pitchFamily="2" charset="-78"/>
              </a:rPr>
              <a:t>آیتم</a:t>
            </a:r>
            <a:endParaRPr lang="fa-IR" sz="1200" b="1" dirty="0">
              <a:solidFill>
                <a:srgbClr val="000000"/>
              </a:solidFill>
              <a:cs typeface="B Yekan" panose="00000400000000000000" pitchFamily="2" charset="-78"/>
            </a:endParaRPr>
          </a:p>
          <a:p>
            <a:pPr marL="914400" lvl="1" indent="-304800" algn="r" rtl="1">
              <a:spcAft>
                <a:spcPts val="0"/>
              </a:spcAft>
              <a:buSzPct val="100000"/>
              <a:buFont typeface="Wingdings" panose="05000000000000000000" pitchFamily="2" charset="2"/>
              <a:buChar char="v"/>
            </a:pPr>
            <a:r>
              <a:rPr lang="fa-IR" sz="1200" b="1" dirty="0">
                <a:solidFill>
                  <a:srgbClr val="000000"/>
                </a:solidFill>
                <a:cs typeface="B Yekan" panose="00000400000000000000" pitchFamily="2" charset="-78"/>
              </a:rPr>
              <a:t>پیش فرض: </a:t>
            </a:r>
            <a:r>
              <a:rPr lang="fa-IR" sz="1200" b="1" dirty="0" err="1">
                <a:solidFill>
                  <a:srgbClr val="000000"/>
                </a:solidFill>
                <a:cs typeface="B Yekan" panose="00000400000000000000" pitchFamily="2" charset="-78"/>
              </a:rPr>
              <a:t>ابرداده</a:t>
            </a:r>
            <a:r>
              <a:rPr lang="fa-IR" sz="1200" b="1" dirty="0">
                <a:solidFill>
                  <a:srgbClr val="000000"/>
                </a:solidFill>
                <a:cs typeface="B Yekan" panose="00000400000000000000" pitchFamily="2" charset="-78"/>
              </a:rPr>
              <a:t> </a:t>
            </a:r>
            <a:r>
              <a:rPr lang="en" sz="1200" dirty="0">
                <a:solidFill>
                  <a:srgbClr val="000000"/>
                </a:solidFill>
              </a:rPr>
              <a:t>qualified Dublin Core metadata schema</a:t>
            </a:r>
            <a:endParaRPr lang="fa-IR" sz="1200" dirty="0">
              <a:solidFill>
                <a:srgbClr val="000000"/>
              </a:solidFill>
            </a:endParaRPr>
          </a:p>
          <a:p>
            <a:pPr marL="914400" lvl="1" indent="-304800" algn="r" rtl="1">
              <a:spcAft>
                <a:spcPts val="0"/>
              </a:spcAft>
              <a:buSzPct val="100000"/>
              <a:buFont typeface="Wingdings" panose="05000000000000000000" pitchFamily="2" charset="2"/>
              <a:buChar char="v"/>
            </a:pPr>
            <a:r>
              <a:rPr lang="fa-IR" sz="1200" b="1" dirty="0">
                <a:solidFill>
                  <a:srgbClr val="000000"/>
                </a:solidFill>
                <a:cs typeface="B Yekan" panose="00000400000000000000" pitchFamily="2" charset="-78"/>
              </a:rPr>
              <a:t>امکانات تنظیم و انتخاب </a:t>
            </a:r>
            <a:r>
              <a:rPr lang="fa-IR" sz="1200" b="1" dirty="0" err="1">
                <a:solidFill>
                  <a:srgbClr val="000000"/>
                </a:solidFill>
                <a:cs typeface="B Yekan" panose="00000400000000000000" pitchFamily="2" charset="-78"/>
              </a:rPr>
              <a:t>فیلدهای</a:t>
            </a:r>
            <a:r>
              <a:rPr lang="fa-IR" sz="1200" b="1" dirty="0">
                <a:solidFill>
                  <a:srgbClr val="000000"/>
                </a:solidFill>
                <a:cs typeface="B Yekan" panose="00000400000000000000" pitchFamily="2" charset="-78"/>
              </a:rPr>
              <a:t> </a:t>
            </a:r>
            <a:r>
              <a:rPr lang="fa-IR" sz="1200" b="1" dirty="0" err="1">
                <a:solidFill>
                  <a:srgbClr val="000000"/>
                </a:solidFill>
                <a:cs typeface="B Yekan" panose="00000400000000000000" pitchFamily="2" charset="-78"/>
              </a:rPr>
              <a:t>ابرداده</a:t>
            </a:r>
            <a:endParaRPr lang="fa-IR" sz="1200" b="1" dirty="0">
              <a:solidFill>
                <a:srgbClr val="000000"/>
              </a:solidFill>
              <a:cs typeface="B Yekan" panose="00000400000000000000" pitchFamily="2" charset="-78"/>
            </a:endParaRPr>
          </a:p>
          <a:p>
            <a:pPr marL="457200" lvl="0" indent="-304800">
              <a:spcAft>
                <a:spcPts val="0"/>
              </a:spcAft>
              <a:buFont typeface="Wingdings" panose="05000000000000000000" pitchFamily="2" charset="2"/>
              <a:buChar char="v"/>
            </a:pPr>
            <a:r>
              <a:rPr lang="fa-IR" b="1" dirty="0" err="1" smtClean="0">
                <a:solidFill>
                  <a:srgbClr val="000000"/>
                </a:solidFill>
              </a:rPr>
              <a:t>ابرداده</a:t>
            </a:r>
            <a:r>
              <a:rPr lang="fa-IR" b="1" dirty="0" smtClean="0">
                <a:solidFill>
                  <a:srgbClr val="000000"/>
                </a:solidFill>
              </a:rPr>
              <a:t> مدیریتی</a:t>
            </a:r>
            <a:endParaRPr lang="fa-IR" b="1" dirty="0">
              <a:solidFill>
                <a:srgbClr val="000000"/>
              </a:solidFill>
            </a:endParaRPr>
          </a:p>
          <a:p>
            <a:pPr marL="914400" lvl="1" indent="-304800" algn="r" rtl="1">
              <a:spcAft>
                <a:spcPts val="0"/>
              </a:spcAft>
              <a:buSzPct val="100000"/>
              <a:buFont typeface="Wingdings" panose="05000000000000000000" pitchFamily="2" charset="2"/>
              <a:buChar char="v"/>
            </a:pPr>
            <a:r>
              <a:rPr lang="fa-IR" sz="1200" b="1" dirty="0" smtClean="0">
                <a:solidFill>
                  <a:srgbClr val="000000"/>
                </a:solidFill>
              </a:rPr>
              <a:t>شامل </a:t>
            </a:r>
            <a:r>
              <a:rPr lang="fa-IR" sz="1200" b="1" dirty="0" err="1">
                <a:solidFill>
                  <a:srgbClr val="000000"/>
                </a:solidFill>
              </a:rPr>
              <a:t>ابرداده</a:t>
            </a:r>
            <a:r>
              <a:rPr lang="fa-IR" sz="1200" b="1" dirty="0">
                <a:solidFill>
                  <a:srgbClr val="000000"/>
                </a:solidFill>
              </a:rPr>
              <a:t> های </a:t>
            </a:r>
            <a:r>
              <a:rPr lang="en" sz="1200" b="1" dirty="0">
                <a:solidFill>
                  <a:srgbClr val="000000"/>
                </a:solidFill>
              </a:rPr>
              <a:t>preservation </a:t>
            </a:r>
            <a:r>
              <a:rPr lang="fa-IR" sz="1200" b="1" dirty="0">
                <a:solidFill>
                  <a:srgbClr val="000000"/>
                </a:solidFill>
              </a:rPr>
              <a:t>، </a:t>
            </a:r>
            <a:r>
              <a:rPr lang="en" sz="1200" b="1" dirty="0">
                <a:solidFill>
                  <a:srgbClr val="000000"/>
                </a:solidFill>
              </a:rPr>
              <a:t>provenance</a:t>
            </a:r>
            <a:r>
              <a:rPr lang="fa-IR" sz="1200" b="1" dirty="0">
                <a:solidFill>
                  <a:srgbClr val="000000"/>
                </a:solidFill>
              </a:rPr>
              <a:t> و داده سیاست </a:t>
            </a:r>
            <a:r>
              <a:rPr lang="fa-IR" sz="1200" b="1" dirty="0" smtClean="0">
                <a:solidFill>
                  <a:srgbClr val="000000"/>
                </a:solidFill>
              </a:rPr>
              <a:t>مجوز</a:t>
            </a:r>
            <a:endParaRPr lang="fa-IR" sz="1200" b="1" dirty="0">
              <a:solidFill>
                <a:srgbClr val="000000"/>
              </a:solidFill>
            </a:endParaRPr>
          </a:p>
          <a:p>
            <a:pPr marL="457200" lvl="0" indent="-304800">
              <a:spcAft>
                <a:spcPts val="0"/>
              </a:spcAft>
              <a:buFont typeface="Wingdings" panose="05000000000000000000" pitchFamily="2" charset="2"/>
              <a:buChar char="v"/>
            </a:pPr>
            <a:r>
              <a:rPr lang="fa-IR" b="1" dirty="0" err="1" smtClean="0">
                <a:solidFill>
                  <a:srgbClr val="000000"/>
                </a:solidFill>
              </a:rPr>
              <a:t>ابرداده</a:t>
            </a:r>
            <a:r>
              <a:rPr lang="fa-IR" b="1" dirty="0" smtClean="0">
                <a:solidFill>
                  <a:srgbClr val="000000"/>
                </a:solidFill>
              </a:rPr>
              <a:t> </a:t>
            </a:r>
            <a:r>
              <a:rPr lang="fa-IR" b="1" dirty="0">
                <a:solidFill>
                  <a:srgbClr val="000000"/>
                </a:solidFill>
              </a:rPr>
              <a:t>ساختاری</a:t>
            </a:r>
          </a:p>
          <a:p>
            <a:pPr marL="152400" lvl="0">
              <a:spcAft>
                <a:spcPts val="0"/>
              </a:spcAft>
            </a:pPr>
            <a:endParaRPr lang="fa-IR" sz="400" b="1" dirty="0" smtClean="0">
              <a:solidFill>
                <a:srgbClr val="000000"/>
              </a:solidFill>
            </a:endParaRPr>
          </a:p>
          <a:p>
            <a:pPr marL="914400" lvl="1" indent="-304800" algn="r" rtl="1">
              <a:spcAft>
                <a:spcPts val="0"/>
              </a:spcAft>
              <a:buSzPct val="100000"/>
              <a:buFont typeface="Wingdings" panose="05000000000000000000" pitchFamily="2" charset="2"/>
              <a:buChar char="v"/>
            </a:pPr>
            <a:r>
              <a:rPr lang="fa-IR" sz="1200" b="1" dirty="0" smtClean="0">
                <a:solidFill>
                  <a:srgbClr val="000000"/>
                </a:solidFill>
                <a:cs typeface="B Yekan" panose="00000400000000000000" pitchFamily="2" charset="-78"/>
              </a:rPr>
              <a:t>شامل روابط بین قسمتهای تشکیل دهنده یک </a:t>
            </a:r>
            <a:r>
              <a:rPr lang="fa-IR" sz="1200" b="1" dirty="0" err="1" smtClean="0">
                <a:solidFill>
                  <a:srgbClr val="000000"/>
                </a:solidFill>
                <a:cs typeface="B Yekan" panose="00000400000000000000" pitchFamily="2" charset="-78"/>
              </a:rPr>
              <a:t>آیتم</a:t>
            </a:r>
            <a:r>
              <a:rPr lang="fa-IR" sz="1200" b="1" dirty="0" smtClean="0">
                <a:solidFill>
                  <a:srgbClr val="000000"/>
                </a:solidFill>
                <a:cs typeface="B Yekan" panose="00000400000000000000" pitchFamily="2" charset="-78"/>
              </a:rPr>
              <a:t>، اطلاعاتی در مورد نحوه نمایش </a:t>
            </a:r>
            <a:r>
              <a:rPr lang="fa-IR" sz="1200" b="1" dirty="0" err="1" smtClean="0">
                <a:solidFill>
                  <a:srgbClr val="000000"/>
                </a:solidFill>
                <a:cs typeface="B Yekan" panose="00000400000000000000" pitchFamily="2" charset="-78"/>
              </a:rPr>
              <a:t>آیتم</a:t>
            </a:r>
            <a:r>
              <a:rPr lang="fa-IR" sz="1200" b="1" dirty="0" smtClean="0">
                <a:solidFill>
                  <a:srgbClr val="000000"/>
                </a:solidFill>
                <a:cs typeface="B Yekan" panose="00000400000000000000" pitchFamily="2" charset="-78"/>
              </a:rPr>
              <a:t> یا فایل آن به کاربر نهایی یا ترتیب تصاویر یا صفحات</a:t>
            </a:r>
            <a:endParaRPr lang="en" sz="1200" dirty="0">
              <a:solidFill>
                <a:srgbClr val="000000"/>
              </a:solidFill>
            </a:endParaRPr>
          </a:p>
        </p:txBody>
      </p:sp>
      <p:sp>
        <p:nvSpPr>
          <p:cNvPr id="129" name="Shape 129"/>
          <p:cNvSpPr txBox="1">
            <a:spLocks noGrp="1"/>
          </p:cNvSpPr>
          <p:nvPr>
            <p:ph type="sldNum"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21</a:t>
            </a:fld>
            <a:endParaRPr lang="e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127000" y="302400"/>
            <a:ext cx="8851900" cy="707400"/>
          </a:xfrm>
          <a:prstGeom prst="rect">
            <a:avLst/>
          </a:prstGeom>
        </p:spPr>
        <p:txBody>
          <a:bodyPr lIns="91425" tIns="91425" rIns="91425" bIns="91425" anchor="t" anchorCtr="0">
            <a:noAutofit/>
          </a:bodyPr>
          <a:lstStyle/>
          <a:p>
            <a:pPr lvl="0"/>
            <a:r>
              <a:rPr lang="fa-IR" sz="2800" dirty="0"/>
              <a:t>ساختار مخزن: جامعه ها و مجموعه </a:t>
            </a:r>
            <a:r>
              <a:rPr lang="fa-IR" sz="2800" dirty="0" smtClean="0"/>
              <a:t>ها(</a:t>
            </a:r>
            <a:r>
              <a:rPr lang="en" sz="2800" dirty="0" smtClean="0"/>
              <a:t> </a:t>
            </a:r>
            <a:r>
              <a:rPr lang="en" sz="2800" dirty="0"/>
              <a:t>Communities and </a:t>
            </a:r>
            <a:r>
              <a:rPr lang="en" sz="2800" dirty="0" smtClean="0"/>
              <a:t>Collections</a:t>
            </a:r>
            <a:r>
              <a:rPr lang="fa-IR" sz="2800" dirty="0" smtClean="0"/>
              <a:t>)</a:t>
            </a:r>
            <a:endParaRPr lang="en" sz="2800" dirty="0"/>
          </a:p>
        </p:txBody>
      </p:sp>
      <p:sp>
        <p:nvSpPr>
          <p:cNvPr id="149" name="Shape 149"/>
          <p:cNvSpPr txBox="1">
            <a:spLocks noGrp="1"/>
          </p:cNvSpPr>
          <p:nvPr>
            <p:ph type="body" idx="1"/>
          </p:nvPr>
        </p:nvSpPr>
        <p:spPr>
          <a:xfrm>
            <a:off x="311700" y="1435400"/>
            <a:ext cx="8520600" cy="3133500"/>
          </a:xfrm>
          <a:prstGeom prst="rect">
            <a:avLst/>
          </a:prstGeom>
        </p:spPr>
        <p:txBody>
          <a:bodyPr lIns="91425" tIns="91425" rIns="91425" bIns="91425" anchor="t" anchorCtr="0">
            <a:noAutofit/>
          </a:bodyPr>
          <a:lstStyle/>
          <a:p>
            <a:r>
              <a:rPr lang="en" b="1" dirty="0" smtClean="0">
                <a:solidFill>
                  <a:srgbClr val="800000"/>
                </a:solidFill>
              </a:rPr>
              <a:t>Community</a:t>
            </a:r>
            <a:r>
              <a:rPr lang="fa-IR" b="1" dirty="0" smtClean="0">
                <a:solidFill>
                  <a:srgbClr val="800000"/>
                </a:solidFill>
              </a:rPr>
              <a:t>: </a:t>
            </a:r>
            <a:r>
              <a:rPr lang="fa-IR" dirty="0"/>
              <a:t>بالاترین سطح از سلسله مراتب دی </a:t>
            </a:r>
            <a:r>
              <a:rPr lang="fa-IR" dirty="0" err="1"/>
              <a:t>اسپیس</a:t>
            </a:r>
            <a:r>
              <a:rPr lang="fa-IR" dirty="0"/>
              <a:t>، میتواند شامل </a:t>
            </a:r>
            <a:r>
              <a:rPr lang="en" dirty="0"/>
              <a:t>sub-communitie</a:t>
            </a:r>
            <a:r>
              <a:rPr lang="fa-IR" dirty="0"/>
              <a:t> یا  </a:t>
            </a:r>
            <a:r>
              <a:rPr lang="en" dirty="0"/>
              <a:t>collections</a:t>
            </a:r>
            <a:r>
              <a:rPr lang="fa-IR" dirty="0"/>
              <a:t> باشد</a:t>
            </a:r>
          </a:p>
          <a:p>
            <a:r>
              <a:rPr lang="en" b="1" dirty="0" smtClean="0">
                <a:solidFill>
                  <a:srgbClr val="800000"/>
                </a:solidFill>
              </a:rPr>
              <a:t>Sub-Community</a:t>
            </a:r>
            <a:r>
              <a:rPr lang="fa-IR" b="1" dirty="0" smtClean="0">
                <a:solidFill>
                  <a:srgbClr val="800000"/>
                </a:solidFill>
              </a:rPr>
              <a:t>: </a:t>
            </a:r>
            <a:r>
              <a:rPr lang="fa-IR" dirty="0"/>
              <a:t>اختیاری است و میتواند شامل </a:t>
            </a:r>
            <a:r>
              <a:rPr lang="en" dirty="0"/>
              <a:t>sub-communitie</a:t>
            </a:r>
            <a:r>
              <a:rPr lang="fa-IR" dirty="0"/>
              <a:t> یا  </a:t>
            </a:r>
            <a:r>
              <a:rPr lang="en" dirty="0"/>
              <a:t>collections</a:t>
            </a:r>
            <a:r>
              <a:rPr lang="fa-IR" dirty="0"/>
              <a:t> باشد</a:t>
            </a:r>
          </a:p>
          <a:p>
            <a:r>
              <a:rPr lang="en" b="1" dirty="0" smtClean="0">
                <a:solidFill>
                  <a:srgbClr val="800000"/>
                </a:solidFill>
              </a:rPr>
              <a:t>Collection</a:t>
            </a:r>
            <a:r>
              <a:rPr lang="fa-IR" b="1" dirty="0" smtClean="0">
                <a:solidFill>
                  <a:srgbClr val="800000"/>
                </a:solidFill>
              </a:rPr>
              <a:t>: </a:t>
            </a:r>
            <a:r>
              <a:rPr lang="fa-IR" dirty="0"/>
              <a:t>شامل </a:t>
            </a:r>
            <a:r>
              <a:rPr lang="fa-IR" dirty="0" err="1"/>
              <a:t>آیتم</a:t>
            </a:r>
            <a:r>
              <a:rPr lang="fa-IR" dirty="0"/>
              <a:t> ها</a:t>
            </a:r>
          </a:p>
          <a:p>
            <a:r>
              <a:rPr lang="en" b="1" dirty="0" smtClean="0">
                <a:solidFill>
                  <a:srgbClr val="800000"/>
                </a:solidFill>
              </a:rPr>
              <a:t>Item</a:t>
            </a:r>
            <a:r>
              <a:rPr lang="fa-IR" b="1" dirty="0" smtClean="0">
                <a:solidFill>
                  <a:srgbClr val="800000"/>
                </a:solidFill>
              </a:rPr>
              <a:t>: </a:t>
            </a:r>
            <a:r>
              <a:rPr lang="fa-IR" dirty="0"/>
              <a:t>شامل </a:t>
            </a:r>
            <a:r>
              <a:rPr lang="en" dirty="0"/>
              <a:t>bitstreams (i.e. files), metadata, and </a:t>
            </a:r>
            <a:r>
              <a:rPr lang="en" dirty="0" smtClean="0"/>
              <a:t>license</a:t>
            </a:r>
            <a:endParaRPr dirty="0"/>
          </a:p>
          <a:p>
            <a:pPr lvl="0">
              <a:spcBef>
                <a:spcPts val="0"/>
              </a:spcBef>
              <a:buNone/>
            </a:pPr>
            <a:endParaRPr dirty="0"/>
          </a:p>
        </p:txBody>
      </p:sp>
      <p:sp>
        <p:nvSpPr>
          <p:cNvPr id="150" name="Shape 150"/>
          <p:cNvSpPr txBox="1">
            <a:spLocks noGrp="1"/>
          </p:cNvSpPr>
          <p:nvPr>
            <p:ph type="sldNum"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22</a:t>
            </a:fld>
            <a:endParaRPr lang="e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Repository structure: Example #1</a:t>
            </a:r>
          </a:p>
        </p:txBody>
      </p:sp>
      <p:sp>
        <p:nvSpPr>
          <p:cNvPr id="156" name="Shape 156"/>
          <p:cNvSpPr txBox="1">
            <a:spLocks noGrp="1"/>
          </p:cNvSpPr>
          <p:nvPr>
            <p:ph type="sldNum"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23</a:t>
            </a:fld>
            <a:endParaRPr lang="en"/>
          </a:p>
        </p:txBody>
      </p:sp>
      <p:pic>
        <p:nvPicPr>
          <p:cNvPr id="157" name="Shape 157"/>
          <p:cNvPicPr preferRelativeResize="0"/>
          <p:nvPr/>
        </p:nvPicPr>
        <p:blipFill>
          <a:blip r:embed="rId3">
            <a:alphaModFix/>
          </a:blip>
          <a:stretch>
            <a:fillRect/>
          </a:stretch>
        </p:blipFill>
        <p:spPr>
          <a:xfrm>
            <a:off x="2732824" y="1266325"/>
            <a:ext cx="3678362" cy="3302699"/>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Repository structure: Example #2</a:t>
            </a:r>
          </a:p>
        </p:txBody>
      </p:sp>
      <p:sp>
        <p:nvSpPr>
          <p:cNvPr id="163" name="Shape 163"/>
          <p:cNvSpPr txBox="1">
            <a:spLocks noGrp="1"/>
          </p:cNvSpPr>
          <p:nvPr>
            <p:ph type="sldNum"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24</a:t>
            </a:fld>
            <a:endParaRPr lang="en"/>
          </a:p>
        </p:txBody>
      </p:sp>
      <p:pic>
        <p:nvPicPr>
          <p:cNvPr id="164" name="Shape 164"/>
          <p:cNvPicPr preferRelativeResize="0"/>
          <p:nvPr/>
        </p:nvPicPr>
        <p:blipFill>
          <a:blip r:embed="rId3">
            <a:alphaModFix/>
          </a:blip>
          <a:stretch>
            <a:fillRect/>
          </a:stretch>
        </p:blipFill>
        <p:spPr>
          <a:xfrm>
            <a:off x="1820400" y="1216825"/>
            <a:ext cx="5503207" cy="3686275"/>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Example from UT Digital Repository</a:t>
            </a:r>
          </a:p>
        </p:txBody>
      </p:sp>
      <p:sp>
        <p:nvSpPr>
          <p:cNvPr id="170" name="Shape 170"/>
          <p:cNvSpPr txBox="1">
            <a:spLocks noGrp="1"/>
          </p:cNvSpPr>
          <p:nvPr>
            <p:ph type="sldNum" sz="quarter"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25</a:t>
            </a:fld>
            <a:endParaRPr lang="en"/>
          </a:p>
        </p:txBody>
      </p:sp>
      <p:pic>
        <p:nvPicPr>
          <p:cNvPr id="171" name="Shape 171"/>
          <p:cNvPicPr preferRelativeResize="0"/>
          <p:nvPr/>
        </p:nvPicPr>
        <p:blipFill>
          <a:blip r:embed="rId3">
            <a:alphaModFix/>
          </a:blip>
          <a:stretch>
            <a:fillRect/>
          </a:stretch>
        </p:blipFill>
        <p:spPr>
          <a:xfrm>
            <a:off x="152400" y="1270325"/>
            <a:ext cx="8839199" cy="3131475"/>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
              <a:t>Adding Content in DSpace</a:t>
            </a:r>
          </a:p>
        </p:txBody>
      </p:sp>
      <p:sp>
        <p:nvSpPr>
          <p:cNvPr id="244" name="Shape 244"/>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None/>
            </a:pPr>
            <a:r>
              <a:rPr lang="en"/>
              <a:t>Submission Workflow</a:t>
            </a:r>
          </a:p>
        </p:txBody>
      </p:sp>
      <p:sp>
        <p:nvSpPr>
          <p:cNvPr id="243" name="Shape 243"/>
          <p:cNvSpPr txBox="1">
            <a:spLocks noGrp="1"/>
          </p:cNvSpPr>
          <p:nvPr>
            <p:ph type="sldNum" sz="quarter"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26</a:t>
            </a:fld>
            <a:endParaRPr lang="en"/>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Ingest Process</a:t>
            </a:r>
          </a:p>
        </p:txBody>
      </p:sp>
      <p:sp>
        <p:nvSpPr>
          <p:cNvPr id="250" name="Shape 250"/>
          <p:cNvSpPr txBox="1">
            <a:spLocks noGrp="1"/>
          </p:cNvSpPr>
          <p:nvPr>
            <p:ph type="sldNum" sz="quarter"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27</a:t>
            </a:fld>
            <a:endParaRPr lang="en"/>
          </a:p>
        </p:txBody>
      </p:sp>
      <p:pic>
        <p:nvPicPr>
          <p:cNvPr id="251" name="Shape 251"/>
          <p:cNvPicPr preferRelativeResize="0"/>
          <p:nvPr/>
        </p:nvPicPr>
        <p:blipFill>
          <a:blip r:embed="rId3">
            <a:alphaModFix/>
          </a:blip>
          <a:stretch>
            <a:fillRect/>
          </a:stretch>
        </p:blipFill>
        <p:spPr>
          <a:xfrm>
            <a:off x="1154486" y="1295625"/>
            <a:ext cx="6835024" cy="3266599"/>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Starting a new submission</a:t>
            </a:r>
          </a:p>
        </p:txBody>
      </p:sp>
      <p:sp>
        <p:nvSpPr>
          <p:cNvPr id="257" name="Shape 257"/>
          <p:cNvSpPr txBox="1">
            <a:spLocks noGrp="1"/>
          </p:cNvSpPr>
          <p:nvPr>
            <p:ph type="body" idx="1"/>
          </p:nvPr>
        </p:nvSpPr>
        <p:spPr>
          <a:xfrm>
            <a:off x="311700" y="1266325"/>
            <a:ext cx="4524600" cy="1590600"/>
          </a:xfrm>
          <a:prstGeom prst="rect">
            <a:avLst/>
          </a:prstGeom>
        </p:spPr>
        <p:txBody>
          <a:bodyPr lIns="91425" tIns="91425" rIns="91425" bIns="91425" anchor="t" anchorCtr="0">
            <a:noAutofit/>
          </a:bodyPr>
          <a:lstStyle/>
          <a:p>
            <a:pPr lvl="0" rtl="0">
              <a:spcBef>
                <a:spcPts val="0"/>
              </a:spcBef>
              <a:buNone/>
            </a:pPr>
            <a:r>
              <a:rPr lang="en"/>
              <a:t>Users with “submit” privileges will see a “Submissions” link under My Account.</a:t>
            </a:r>
          </a:p>
          <a:p>
            <a:pPr lvl="0">
              <a:spcBef>
                <a:spcPts val="0"/>
              </a:spcBef>
              <a:buNone/>
            </a:pPr>
            <a:r>
              <a:rPr lang="en"/>
              <a:t>Click “Start a New Submission” to begin.</a:t>
            </a:r>
          </a:p>
          <a:p>
            <a:pPr lvl="0">
              <a:spcBef>
                <a:spcPts val="0"/>
              </a:spcBef>
              <a:buNone/>
            </a:pPr>
            <a:endParaRPr/>
          </a:p>
          <a:p>
            <a:pPr lvl="0">
              <a:spcBef>
                <a:spcPts val="0"/>
              </a:spcBef>
              <a:buNone/>
            </a:pPr>
            <a:endParaRPr/>
          </a:p>
        </p:txBody>
      </p:sp>
      <p:sp>
        <p:nvSpPr>
          <p:cNvPr id="258" name="Shape 258"/>
          <p:cNvSpPr txBox="1">
            <a:spLocks noGrp="1"/>
          </p:cNvSpPr>
          <p:nvPr>
            <p:ph type="sldNum"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28</a:t>
            </a:fld>
            <a:endParaRPr lang="en"/>
          </a:p>
        </p:txBody>
      </p:sp>
      <p:pic>
        <p:nvPicPr>
          <p:cNvPr id="259" name="Shape 259"/>
          <p:cNvPicPr preferRelativeResize="0"/>
          <p:nvPr/>
        </p:nvPicPr>
        <p:blipFill>
          <a:blip r:embed="rId3">
            <a:alphaModFix/>
          </a:blip>
          <a:stretch>
            <a:fillRect/>
          </a:stretch>
        </p:blipFill>
        <p:spPr>
          <a:xfrm>
            <a:off x="5679750" y="1266325"/>
            <a:ext cx="2752725" cy="1514475"/>
          </a:xfrm>
          <a:prstGeom prst="rect">
            <a:avLst/>
          </a:prstGeom>
          <a:noFill/>
          <a:ln w="9525" cap="flat" cmpd="sng">
            <a:solidFill>
              <a:srgbClr val="707373"/>
            </a:solidFill>
            <a:prstDash val="solid"/>
            <a:round/>
            <a:headEnd type="none" w="med" len="med"/>
            <a:tailEnd type="none" w="med" len="med"/>
          </a:ln>
        </p:spPr>
      </p:pic>
      <p:pic>
        <p:nvPicPr>
          <p:cNvPr id="260" name="Shape 260"/>
          <p:cNvPicPr preferRelativeResize="0"/>
          <p:nvPr/>
        </p:nvPicPr>
        <p:blipFill>
          <a:blip r:embed="rId4">
            <a:alphaModFix/>
          </a:blip>
          <a:stretch>
            <a:fillRect/>
          </a:stretch>
        </p:blipFill>
        <p:spPr>
          <a:xfrm>
            <a:off x="1021862" y="2894699"/>
            <a:ext cx="7100281" cy="1633475"/>
          </a:xfrm>
          <a:prstGeom prst="rect">
            <a:avLst/>
          </a:prstGeom>
          <a:noFill/>
          <a:ln w="9525" cap="flat" cmpd="sng">
            <a:solidFill>
              <a:srgbClr val="707373"/>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Submission Steps</a:t>
            </a:r>
          </a:p>
        </p:txBody>
      </p:sp>
      <p:sp>
        <p:nvSpPr>
          <p:cNvPr id="266" name="Shape 266"/>
          <p:cNvSpPr txBox="1">
            <a:spLocks noGrp="1"/>
          </p:cNvSpPr>
          <p:nvPr>
            <p:ph type="sldNum" sz="quarter"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29</a:t>
            </a:fld>
            <a:endParaRPr lang="en"/>
          </a:p>
        </p:txBody>
      </p:sp>
      <p:pic>
        <p:nvPicPr>
          <p:cNvPr id="267" name="Shape 267"/>
          <p:cNvPicPr preferRelativeResize="0"/>
          <p:nvPr/>
        </p:nvPicPr>
        <p:blipFill rotWithShape="1">
          <a:blip r:embed="rId3">
            <a:alphaModFix/>
          </a:blip>
          <a:srcRect t="12592" b="7960"/>
          <a:stretch/>
        </p:blipFill>
        <p:spPr>
          <a:xfrm>
            <a:off x="582600" y="1496975"/>
            <a:ext cx="7978800" cy="290762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fa-IR" dirty="0" smtClean="0"/>
              <a:t> </a:t>
            </a:r>
            <a:endParaRPr lang="en-US" dirty="0"/>
          </a:p>
        </p:txBody>
      </p:sp>
      <p:sp>
        <p:nvSpPr>
          <p:cNvPr id="6" name="Text Placeholder 5"/>
          <p:cNvSpPr>
            <a:spLocks noGrp="1"/>
          </p:cNvSpPr>
          <p:nvPr>
            <p:ph type="body" idx="1"/>
          </p:nvPr>
        </p:nvSpPr>
        <p:spPr>
          <a:xfrm>
            <a:off x="311700" y="1143000"/>
            <a:ext cx="8520600" cy="3438725"/>
          </a:xfrm>
        </p:spPr>
        <p:txBody>
          <a:bodyPr/>
          <a:lstStyle/>
          <a:p>
            <a:pPr marL="285750" indent="-285750">
              <a:lnSpc>
                <a:spcPct val="150000"/>
              </a:lnSpc>
              <a:buFont typeface="Wingdings" panose="05000000000000000000" pitchFamily="2" charset="2"/>
              <a:buChar char="v"/>
            </a:pPr>
            <a:r>
              <a:rPr lang="fa-IR" dirty="0" smtClean="0"/>
              <a:t>طرح تحول و نوآوری در آموزش علوم پزشکی</a:t>
            </a:r>
          </a:p>
          <a:p>
            <a:pPr marL="651510" lvl="1" indent="-285750" algn="r" rtl="1">
              <a:lnSpc>
                <a:spcPct val="150000"/>
              </a:lnSpc>
              <a:buFont typeface="Wingdings" panose="05000000000000000000" pitchFamily="2" charset="2"/>
              <a:buChar char="v"/>
            </a:pPr>
            <a:r>
              <a:rPr lang="fa-IR" dirty="0" smtClean="0"/>
              <a:t>بسته آینده نگاري و مرجعیت علمی در آموزش پزشکی</a:t>
            </a:r>
          </a:p>
          <a:p>
            <a:pPr marL="925830" lvl="2" indent="-285750">
              <a:lnSpc>
                <a:spcPct val="150000"/>
              </a:lnSpc>
            </a:pPr>
            <a:r>
              <a:rPr lang="fa-IR" dirty="0" smtClean="0"/>
              <a:t>در محور:طراحی و استقرار نظام نوآوري در حوزه آموزش علوم پزشکی</a:t>
            </a:r>
          </a:p>
          <a:p>
            <a:pPr marL="925830" lvl="2" indent="-285750">
              <a:lnSpc>
                <a:spcPct val="150000"/>
              </a:lnSpc>
            </a:pPr>
            <a:r>
              <a:rPr lang="fa-IR" dirty="0"/>
              <a:t>اهداف</a:t>
            </a:r>
            <a:r>
              <a:rPr lang="fa-IR" dirty="0" smtClean="0"/>
              <a:t>:: توسعه </a:t>
            </a:r>
            <a:r>
              <a:rPr lang="fa-IR" dirty="0"/>
              <a:t>و استقرار سامانه </a:t>
            </a:r>
            <a:r>
              <a:rPr lang="fa-IR" dirty="0" smtClean="0"/>
              <a:t>مخزنی (</a:t>
            </a:r>
            <a:r>
              <a:rPr lang="en-US" dirty="0" smtClean="0"/>
              <a:t>D-space</a:t>
            </a:r>
            <a:r>
              <a:rPr lang="fa-IR" dirty="0" smtClean="0"/>
              <a:t>) ، </a:t>
            </a:r>
            <a:r>
              <a:rPr lang="fa-IR" dirty="0"/>
              <a:t>آرشیو فایل هاي حجمی (مدیا فایل) نوآوري هاي آموزشی</a:t>
            </a:r>
            <a:endParaRPr lang="fa-IR" dirty="0" smtClean="0"/>
          </a:p>
          <a:p>
            <a:pPr marL="925830" lvl="2" indent="-285750">
              <a:lnSpc>
                <a:spcPct val="150000"/>
              </a:lnSpc>
            </a:pPr>
            <a:r>
              <a:rPr lang="fa-IR" dirty="0"/>
              <a:t>شاخصهاي پایش</a:t>
            </a:r>
            <a:r>
              <a:rPr lang="fa-IR" dirty="0" smtClean="0"/>
              <a:t>: تعداد </a:t>
            </a:r>
            <a:r>
              <a:rPr lang="fa-IR" dirty="0"/>
              <a:t>فایل هاي حجمی آرشیو شده در سامانه مخزنی</a:t>
            </a:r>
            <a:endParaRPr lang="en-US"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solidFill>
                  <a:schemeClr val="lt1"/>
                </a:solidFill>
              </a:rPr>
              <a:t>3</a:t>
            </a:fld>
            <a:endParaRPr lang="en">
              <a:solidFill>
                <a:schemeClr val="lt1"/>
              </a:solidFill>
            </a:endParaRPr>
          </a:p>
        </p:txBody>
      </p:sp>
    </p:spTree>
    <p:extLst>
      <p:ext uri="{BB962C8B-B14F-4D97-AF65-F5344CB8AC3E}">
        <p14:creationId xmlns:p14="http://schemas.microsoft.com/office/powerpoint/2010/main" val="1525452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Editing Items</a:t>
            </a:r>
          </a:p>
        </p:txBody>
      </p:sp>
      <p:sp>
        <p:nvSpPr>
          <p:cNvPr id="281" name="Shape 281"/>
          <p:cNvSpPr txBox="1">
            <a:spLocks noGrp="1"/>
          </p:cNvSpPr>
          <p:nvPr>
            <p:ph type="body" idx="1"/>
          </p:nvPr>
        </p:nvSpPr>
        <p:spPr>
          <a:xfrm>
            <a:off x="311700" y="1266325"/>
            <a:ext cx="4227300" cy="3302700"/>
          </a:xfrm>
          <a:prstGeom prst="rect">
            <a:avLst/>
          </a:prstGeom>
        </p:spPr>
        <p:txBody>
          <a:bodyPr lIns="91425" tIns="91425" rIns="91425" bIns="91425" anchor="t" anchorCtr="0">
            <a:noAutofit/>
          </a:bodyPr>
          <a:lstStyle/>
          <a:p>
            <a:pPr lvl="0">
              <a:spcBef>
                <a:spcPts val="0"/>
              </a:spcBef>
              <a:buNone/>
            </a:pPr>
            <a:r>
              <a:rPr lang="en" sz="1400"/>
              <a:t>Moving items to a different collection</a:t>
            </a:r>
          </a:p>
          <a:p>
            <a:pPr lvl="0">
              <a:spcBef>
                <a:spcPts val="0"/>
              </a:spcBef>
              <a:buNone/>
            </a:pPr>
            <a:r>
              <a:rPr lang="en" sz="1400"/>
              <a:t>Making an item private</a:t>
            </a:r>
          </a:p>
          <a:p>
            <a:pPr lvl="0">
              <a:spcBef>
                <a:spcPts val="0"/>
              </a:spcBef>
              <a:buNone/>
            </a:pPr>
            <a:r>
              <a:rPr lang="en" sz="1400"/>
              <a:t>Replacing or modifying bitstreams</a:t>
            </a:r>
          </a:p>
          <a:p>
            <a:pPr marL="457200" lvl="0" indent="-317500">
              <a:spcBef>
                <a:spcPts val="0"/>
              </a:spcBef>
              <a:buSzPct val="100000"/>
            </a:pPr>
            <a:r>
              <a:rPr lang="en" sz="1400"/>
              <a:t>Reordering bitstreams</a:t>
            </a:r>
          </a:p>
          <a:p>
            <a:pPr lvl="0">
              <a:spcBef>
                <a:spcPts val="0"/>
              </a:spcBef>
              <a:buNone/>
            </a:pPr>
            <a:r>
              <a:rPr lang="en" sz="1400"/>
              <a:t>Editing item metadata</a:t>
            </a:r>
          </a:p>
        </p:txBody>
      </p:sp>
      <p:sp>
        <p:nvSpPr>
          <p:cNvPr id="282" name="Shape 282"/>
          <p:cNvSpPr txBox="1">
            <a:spLocks noGrp="1"/>
          </p:cNvSpPr>
          <p:nvPr>
            <p:ph type="sldNum"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30</a:t>
            </a:fld>
            <a:endParaRPr lang="en"/>
          </a:p>
        </p:txBody>
      </p:sp>
      <p:pic>
        <p:nvPicPr>
          <p:cNvPr id="283" name="Shape 283"/>
          <p:cNvPicPr preferRelativeResize="0"/>
          <p:nvPr/>
        </p:nvPicPr>
        <p:blipFill>
          <a:blip r:embed="rId3">
            <a:alphaModFix/>
          </a:blip>
          <a:stretch>
            <a:fillRect/>
          </a:stretch>
        </p:blipFill>
        <p:spPr>
          <a:xfrm>
            <a:off x="4798349" y="234854"/>
            <a:ext cx="4719425" cy="4592050"/>
          </a:xfrm>
          <a:prstGeom prst="rect">
            <a:avLst/>
          </a:prstGeom>
          <a:noFill/>
          <a:ln w="9525" cap="flat" cmpd="sng">
            <a:solidFill>
              <a:srgbClr val="707373"/>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Reorder Bitstreams</a:t>
            </a:r>
          </a:p>
        </p:txBody>
      </p:sp>
      <p:sp>
        <p:nvSpPr>
          <p:cNvPr id="289" name="Shape 289"/>
          <p:cNvSpPr txBox="1">
            <a:spLocks noGrp="1"/>
          </p:cNvSpPr>
          <p:nvPr>
            <p:ph type="body" idx="1"/>
          </p:nvPr>
        </p:nvSpPr>
        <p:spPr>
          <a:xfrm>
            <a:off x="239900" y="1266325"/>
            <a:ext cx="3857700" cy="3302700"/>
          </a:xfrm>
          <a:prstGeom prst="rect">
            <a:avLst/>
          </a:prstGeom>
        </p:spPr>
        <p:txBody>
          <a:bodyPr lIns="91425" tIns="91425" rIns="91425" bIns="91425" anchor="t" anchorCtr="0">
            <a:noAutofit/>
          </a:bodyPr>
          <a:lstStyle/>
          <a:p>
            <a:pPr lvl="0">
              <a:spcBef>
                <a:spcPts val="0"/>
              </a:spcBef>
              <a:buNone/>
            </a:pPr>
            <a:r>
              <a:rPr lang="en" sz="1400"/>
              <a:t>In items with multiple files (i.e. bitstreams), an administrator can reorder the files after submission.</a:t>
            </a:r>
          </a:p>
          <a:p>
            <a:pPr marL="457200" lvl="0" indent="-317500">
              <a:spcBef>
                <a:spcPts val="0"/>
              </a:spcBef>
              <a:buSzPct val="100000"/>
              <a:buAutoNum type="arabicPeriod"/>
            </a:pPr>
            <a:r>
              <a:rPr lang="en" sz="1400"/>
              <a:t>Complete submission of item</a:t>
            </a:r>
          </a:p>
          <a:p>
            <a:pPr marL="457200" lvl="0" indent="-317500">
              <a:spcBef>
                <a:spcPts val="0"/>
              </a:spcBef>
              <a:buSzPct val="100000"/>
              <a:buAutoNum type="arabicPeriod"/>
            </a:pPr>
            <a:r>
              <a:rPr lang="en" sz="1400"/>
              <a:t>Navigate to collection and item just submitted</a:t>
            </a:r>
          </a:p>
          <a:p>
            <a:pPr marL="457200" lvl="0" indent="-317500">
              <a:spcBef>
                <a:spcPts val="0"/>
              </a:spcBef>
              <a:buSzPct val="100000"/>
              <a:buAutoNum type="arabicPeriod"/>
            </a:pPr>
            <a:r>
              <a:rPr lang="en" sz="1400"/>
              <a:t>“Edit this item” =&gt; Item Bitstreams tab</a:t>
            </a:r>
          </a:p>
          <a:p>
            <a:pPr marL="457200" lvl="0" indent="-317500">
              <a:spcBef>
                <a:spcPts val="0"/>
              </a:spcBef>
              <a:buSzPct val="100000"/>
              <a:buAutoNum type="arabicPeriod"/>
            </a:pPr>
            <a:r>
              <a:rPr lang="en" sz="1400"/>
              <a:t>Use arrows on right side to reorder the files</a:t>
            </a:r>
          </a:p>
        </p:txBody>
      </p:sp>
      <p:sp>
        <p:nvSpPr>
          <p:cNvPr id="290" name="Shape 290"/>
          <p:cNvSpPr txBox="1">
            <a:spLocks noGrp="1"/>
          </p:cNvSpPr>
          <p:nvPr>
            <p:ph type="sldNum"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31</a:t>
            </a:fld>
            <a:endParaRPr lang="en"/>
          </a:p>
        </p:txBody>
      </p:sp>
      <p:pic>
        <p:nvPicPr>
          <p:cNvPr id="291" name="Shape 291"/>
          <p:cNvPicPr preferRelativeResize="0"/>
          <p:nvPr/>
        </p:nvPicPr>
        <p:blipFill>
          <a:blip r:embed="rId3">
            <a:alphaModFix/>
          </a:blip>
          <a:stretch>
            <a:fillRect/>
          </a:stretch>
        </p:blipFill>
        <p:spPr>
          <a:xfrm>
            <a:off x="4192400" y="429125"/>
            <a:ext cx="4571769" cy="4285225"/>
          </a:xfrm>
          <a:prstGeom prst="rect">
            <a:avLst/>
          </a:prstGeom>
          <a:noFill/>
          <a:ln w="9525" cap="flat" cmpd="sng">
            <a:solidFill>
              <a:srgbClr val="707373"/>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Editing Item Metadata</a:t>
            </a:r>
          </a:p>
        </p:txBody>
      </p:sp>
      <p:sp>
        <p:nvSpPr>
          <p:cNvPr id="297" name="Shape 297"/>
          <p:cNvSpPr txBox="1">
            <a:spLocks noGrp="1"/>
          </p:cNvSpPr>
          <p:nvPr>
            <p:ph type="body" idx="1"/>
          </p:nvPr>
        </p:nvSpPr>
        <p:spPr>
          <a:xfrm>
            <a:off x="311700" y="1266325"/>
            <a:ext cx="3355500" cy="3302700"/>
          </a:xfrm>
          <a:prstGeom prst="rect">
            <a:avLst/>
          </a:prstGeom>
        </p:spPr>
        <p:txBody>
          <a:bodyPr lIns="91425" tIns="91425" rIns="91425" bIns="91425" anchor="t" anchorCtr="0">
            <a:noAutofit/>
          </a:bodyPr>
          <a:lstStyle/>
          <a:p>
            <a:pPr marL="457200" lvl="0" indent="-317500">
              <a:spcBef>
                <a:spcPts val="0"/>
              </a:spcBef>
              <a:buSzPct val="100000"/>
              <a:buAutoNum type="arabicPeriod"/>
            </a:pPr>
            <a:r>
              <a:rPr lang="en" sz="1400"/>
              <a:t>Navigate to the Item</a:t>
            </a:r>
          </a:p>
          <a:p>
            <a:pPr marL="457200" lvl="0" indent="-317500">
              <a:spcBef>
                <a:spcPts val="0"/>
              </a:spcBef>
              <a:buSzPct val="100000"/>
              <a:buAutoNum type="arabicPeriod"/>
            </a:pPr>
            <a:r>
              <a:rPr lang="en" sz="1400"/>
              <a:t>Click “Edit this item” under “Context.”</a:t>
            </a:r>
          </a:p>
          <a:p>
            <a:pPr marL="457200" lvl="0" indent="-317500">
              <a:spcBef>
                <a:spcPts val="0"/>
              </a:spcBef>
              <a:buSzPct val="100000"/>
              <a:buAutoNum type="arabicPeriod"/>
            </a:pPr>
            <a:r>
              <a:rPr lang="en" sz="1400"/>
              <a:t>Go to “Item Metadata” tab.</a:t>
            </a:r>
          </a:p>
          <a:p>
            <a:pPr marL="457200" lvl="0" indent="-317500">
              <a:spcBef>
                <a:spcPts val="0"/>
              </a:spcBef>
              <a:buSzPct val="100000"/>
              <a:buAutoNum type="arabicPeriod"/>
            </a:pPr>
            <a:r>
              <a:rPr lang="en" sz="1400"/>
              <a:t>Edit existing metadata, or add new fields.</a:t>
            </a:r>
          </a:p>
        </p:txBody>
      </p:sp>
      <p:sp>
        <p:nvSpPr>
          <p:cNvPr id="298" name="Shape 298"/>
          <p:cNvSpPr txBox="1">
            <a:spLocks noGrp="1"/>
          </p:cNvSpPr>
          <p:nvPr>
            <p:ph type="sldNum"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32</a:t>
            </a:fld>
            <a:endParaRPr lang="en"/>
          </a:p>
        </p:txBody>
      </p:sp>
      <p:pic>
        <p:nvPicPr>
          <p:cNvPr id="299" name="Shape 299"/>
          <p:cNvPicPr preferRelativeResize="0"/>
          <p:nvPr/>
        </p:nvPicPr>
        <p:blipFill>
          <a:blip r:embed="rId3">
            <a:alphaModFix/>
          </a:blip>
          <a:stretch>
            <a:fillRect/>
          </a:stretch>
        </p:blipFill>
        <p:spPr>
          <a:xfrm>
            <a:off x="3819600" y="1304825"/>
            <a:ext cx="4992452" cy="3172880"/>
          </a:xfrm>
          <a:prstGeom prst="rect">
            <a:avLst/>
          </a:prstGeom>
          <a:noFill/>
          <a:ln w="9525" cap="flat" cmpd="sng">
            <a:solidFill>
              <a:srgbClr val="707373"/>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Mapping Items</a:t>
            </a:r>
          </a:p>
        </p:txBody>
      </p:sp>
      <p:sp>
        <p:nvSpPr>
          <p:cNvPr id="305" name="Shape 305"/>
          <p:cNvSpPr txBox="1">
            <a:spLocks noGrp="1"/>
          </p:cNvSpPr>
          <p:nvPr>
            <p:ph type="body" idx="1"/>
          </p:nvPr>
        </p:nvSpPr>
        <p:spPr>
          <a:xfrm>
            <a:off x="506075" y="2751175"/>
            <a:ext cx="5226300" cy="1818000"/>
          </a:xfrm>
          <a:prstGeom prst="rect">
            <a:avLst/>
          </a:prstGeom>
        </p:spPr>
        <p:txBody>
          <a:bodyPr lIns="91425" tIns="91425" rIns="91425" bIns="91425" anchor="t" anchorCtr="0">
            <a:noAutofit/>
          </a:bodyPr>
          <a:lstStyle/>
          <a:p>
            <a:pPr marL="457200" lvl="0" indent="-317500" rtl="0">
              <a:spcBef>
                <a:spcPts val="0"/>
              </a:spcBef>
              <a:buSzPct val="100000"/>
              <a:buAutoNum type="arabicPeriod"/>
            </a:pPr>
            <a:r>
              <a:rPr lang="en" sz="1400"/>
              <a:t>Navigate to the Collection you wish to map items into </a:t>
            </a:r>
          </a:p>
          <a:p>
            <a:pPr marL="457200" lvl="0" indent="-317500" rtl="0">
              <a:spcBef>
                <a:spcPts val="0"/>
              </a:spcBef>
              <a:buSzPct val="100000"/>
              <a:buAutoNum type="arabicPeriod"/>
            </a:pPr>
            <a:r>
              <a:rPr lang="en" sz="1400"/>
              <a:t>Item Mapper is under “Context” on the right </a:t>
            </a:r>
          </a:p>
          <a:p>
            <a:pPr marL="457200" lvl="0" indent="-317500" rtl="0">
              <a:spcBef>
                <a:spcPts val="0"/>
              </a:spcBef>
              <a:buSzPct val="100000"/>
              <a:buAutoNum type="arabicPeriod"/>
            </a:pPr>
            <a:r>
              <a:rPr lang="en" sz="1400"/>
              <a:t>Search for items and map them in.</a:t>
            </a:r>
          </a:p>
          <a:p>
            <a:pPr lvl="0" algn="ctr">
              <a:spcBef>
                <a:spcPts val="0"/>
              </a:spcBef>
              <a:buNone/>
            </a:pPr>
            <a:r>
              <a:rPr lang="en" sz="1400" i="1"/>
              <a:t>Note: this does not move the items -- it just makes them appear in the “Mapped” collection.</a:t>
            </a:r>
          </a:p>
        </p:txBody>
      </p:sp>
      <p:sp>
        <p:nvSpPr>
          <p:cNvPr id="306" name="Shape 306"/>
          <p:cNvSpPr txBox="1">
            <a:spLocks noGrp="1"/>
          </p:cNvSpPr>
          <p:nvPr>
            <p:ph type="sldNum"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33</a:t>
            </a:fld>
            <a:endParaRPr lang="en"/>
          </a:p>
        </p:txBody>
      </p:sp>
      <p:pic>
        <p:nvPicPr>
          <p:cNvPr id="307" name="Shape 307"/>
          <p:cNvPicPr preferRelativeResize="0"/>
          <p:nvPr/>
        </p:nvPicPr>
        <p:blipFill>
          <a:blip r:embed="rId3">
            <a:alphaModFix/>
          </a:blip>
          <a:stretch>
            <a:fillRect/>
          </a:stretch>
        </p:blipFill>
        <p:spPr>
          <a:xfrm>
            <a:off x="3359100" y="541050"/>
            <a:ext cx="5325975" cy="1693000"/>
          </a:xfrm>
          <a:prstGeom prst="rect">
            <a:avLst/>
          </a:prstGeom>
          <a:noFill/>
          <a:ln w="9525" cap="flat" cmpd="sng">
            <a:solidFill>
              <a:srgbClr val="707373"/>
            </a:solidFill>
            <a:prstDash val="solid"/>
            <a:round/>
            <a:headEnd type="none" w="med" len="med"/>
            <a:tailEnd type="none" w="med" len="med"/>
          </a:ln>
        </p:spPr>
      </p:pic>
      <p:pic>
        <p:nvPicPr>
          <p:cNvPr id="308" name="Shape 308"/>
          <p:cNvPicPr preferRelativeResize="0"/>
          <p:nvPr/>
        </p:nvPicPr>
        <p:blipFill>
          <a:blip r:embed="rId4">
            <a:alphaModFix/>
          </a:blip>
          <a:stretch>
            <a:fillRect/>
          </a:stretch>
        </p:blipFill>
        <p:spPr>
          <a:xfrm>
            <a:off x="5999025" y="2696512"/>
            <a:ext cx="2686050" cy="1933575"/>
          </a:xfrm>
          <a:prstGeom prst="rect">
            <a:avLst/>
          </a:prstGeom>
          <a:noFill/>
          <a:ln w="9525" cap="flat" cmpd="sng">
            <a:solidFill>
              <a:srgbClr val="707373"/>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Roles and Workflows</a:t>
            </a:r>
          </a:p>
        </p:txBody>
      </p:sp>
      <p:sp>
        <p:nvSpPr>
          <p:cNvPr id="323" name="Shape 323"/>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
              <a:t>E-People, Groups, Authorization</a:t>
            </a:r>
          </a:p>
        </p:txBody>
      </p:sp>
      <p:sp>
        <p:nvSpPr>
          <p:cNvPr id="322" name="Shape 322"/>
          <p:cNvSpPr txBox="1">
            <a:spLocks noGrp="1"/>
          </p:cNvSpPr>
          <p:nvPr>
            <p:ph type="sldNum" sz="quarter"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34</a:t>
            </a:fld>
            <a:endParaRPr lang="en"/>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
              <a:t>Roles within DSpace</a:t>
            </a:r>
          </a:p>
        </p:txBody>
      </p:sp>
      <p:sp>
        <p:nvSpPr>
          <p:cNvPr id="329" name="Shape 329"/>
          <p:cNvSpPr txBox="1">
            <a:spLocks noGrp="1"/>
          </p:cNvSpPr>
          <p:nvPr>
            <p:ph type="sldNum" sz="quarter" idx="12"/>
          </p:nvPr>
        </p:nvSpPr>
        <p:spPr>
          <a:prstGeom prst="rect">
            <a:avLst/>
          </a:prstGeom>
        </p:spPr>
        <p:txBody>
          <a:bodyPr lIns="91425" tIns="91425" rIns="91425" bIns="91425" anchor="ctr" anchorCtr="0">
            <a:noAutofit/>
          </a:bodyPr>
          <a:lstStyle/>
          <a:p>
            <a:pPr lvl="0" rtl="0">
              <a:spcBef>
                <a:spcPts val="0"/>
              </a:spcBef>
              <a:buNone/>
            </a:pPr>
            <a:fld id="{00000000-1234-1234-1234-123412341234}" type="slidenum">
              <a:rPr lang="en"/>
              <a:t>35</a:t>
            </a:fld>
            <a:endParaRPr lang="en"/>
          </a:p>
        </p:txBody>
      </p:sp>
      <p:sp>
        <p:nvSpPr>
          <p:cNvPr id="330" name="Shape 330"/>
          <p:cNvSpPr/>
          <p:nvPr/>
        </p:nvSpPr>
        <p:spPr>
          <a:xfrm>
            <a:off x="480150" y="2612575"/>
            <a:ext cx="8234400" cy="1877100"/>
          </a:xfrm>
          <a:prstGeom prst="leftRightArrow">
            <a:avLst>
              <a:gd name="adj1" fmla="val 50000"/>
              <a:gd name="adj2" fmla="val 50000"/>
            </a:avLst>
          </a:prstGeom>
          <a:solidFill>
            <a:srgbClr val="500000"/>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1" name="Shape 331"/>
          <p:cNvSpPr txBox="1"/>
          <p:nvPr/>
        </p:nvSpPr>
        <p:spPr>
          <a:xfrm>
            <a:off x="968050" y="3271225"/>
            <a:ext cx="1527900" cy="5598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1"/>
                </a:solidFill>
                <a:latin typeface="Open Sans"/>
                <a:ea typeface="Open Sans"/>
                <a:cs typeface="Open Sans"/>
                <a:sym typeface="Open Sans"/>
              </a:rPr>
              <a:t>Repository</a:t>
            </a:r>
          </a:p>
          <a:p>
            <a:pPr lvl="0" rtl="0">
              <a:spcBef>
                <a:spcPts val="0"/>
              </a:spcBef>
              <a:buNone/>
            </a:pPr>
            <a:r>
              <a:rPr lang="en" b="1">
                <a:solidFill>
                  <a:schemeClr val="lt1"/>
                </a:solidFill>
                <a:latin typeface="Open Sans"/>
                <a:ea typeface="Open Sans"/>
                <a:cs typeface="Open Sans"/>
                <a:sym typeface="Open Sans"/>
              </a:rPr>
              <a:t>Administrator</a:t>
            </a:r>
          </a:p>
        </p:txBody>
      </p:sp>
      <p:sp>
        <p:nvSpPr>
          <p:cNvPr id="332" name="Shape 332"/>
          <p:cNvSpPr txBox="1"/>
          <p:nvPr/>
        </p:nvSpPr>
        <p:spPr>
          <a:xfrm>
            <a:off x="2508300" y="3271225"/>
            <a:ext cx="1504200" cy="5598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1"/>
                </a:solidFill>
                <a:latin typeface="Open Sans"/>
                <a:ea typeface="Open Sans"/>
                <a:cs typeface="Open Sans"/>
                <a:sym typeface="Open Sans"/>
              </a:rPr>
              <a:t>Community</a:t>
            </a:r>
          </a:p>
          <a:p>
            <a:pPr lvl="0" rtl="0">
              <a:spcBef>
                <a:spcPts val="0"/>
              </a:spcBef>
              <a:buNone/>
            </a:pPr>
            <a:r>
              <a:rPr lang="en" b="1">
                <a:solidFill>
                  <a:schemeClr val="lt1"/>
                </a:solidFill>
                <a:latin typeface="Open Sans"/>
                <a:ea typeface="Open Sans"/>
                <a:cs typeface="Open Sans"/>
                <a:sym typeface="Open Sans"/>
              </a:rPr>
              <a:t>Administrator</a:t>
            </a:r>
          </a:p>
        </p:txBody>
      </p:sp>
      <p:sp>
        <p:nvSpPr>
          <p:cNvPr id="333" name="Shape 333"/>
          <p:cNvSpPr txBox="1"/>
          <p:nvPr/>
        </p:nvSpPr>
        <p:spPr>
          <a:xfrm>
            <a:off x="4048525" y="3271225"/>
            <a:ext cx="1504200" cy="5598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1"/>
                </a:solidFill>
                <a:latin typeface="Open Sans"/>
                <a:ea typeface="Open Sans"/>
                <a:cs typeface="Open Sans"/>
                <a:sym typeface="Open Sans"/>
              </a:rPr>
              <a:t>Collection</a:t>
            </a:r>
          </a:p>
          <a:p>
            <a:pPr lvl="0" rtl="0">
              <a:spcBef>
                <a:spcPts val="0"/>
              </a:spcBef>
              <a:buNone/>
            </a:pPr>
            <a:r>
              <a:rPr lang="en" b="1">
                <a:solidFill>
                  <a:schemeClr val="lt1"/>
                </a:solidFill>
                <a:latin typeface="Open Sans"/>
                <a:ea typeface="Open Sans"/>
                <a:cs typeface="Open Sans"/>
                <a:sym typeface="Open Sans"/>
              </a:rPr>
              <a:t>Administrator</a:t>
            </a:r>
          </a:p>
        </p:txBody>
      </p:sp>
      <p:sp>
        <p:nvSpPr>
          <p:cNvPr id="334" name="Shape 334"/>
          <p:cNvSpPr txBox="1"/>
          <p:nvPr/>
        </p:nvSpPr>
        <p:spPr>
          <a:xfrm>
            <a:off x="5649325" y="3271225"/>
            <a:ext cx="1411200" cy="5598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1"/>
                </a:solidFill>
                <a:latin typeface="Open Sans"/>
                <a:ea typeface="Open Sans"/>
                <a:cs typeface="Open Sans"/>
                <a:sym typeface="Open Sans"/>
              </a:rPr>
              <a:t>Reviewer OR Submitter</a:t>
            </a:r>
          </a:p>
        </p:txBody>
      </p:sp>
      <p:sp>
        <p:nvSpPr>
          <p:cNvPr id="335" name="Shape 335"/>
          <p:cNvSpPr txBox="1"/>
          <p:nvPr/>
        </p:nvSpPr>
        <p:spPr>
          <a:xfrm>
            <a:off x="7129000" y="3271225"/>
            <a:ext cx="1411200" cy="5598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1"/>
                </a:solidFill>
                <a:latin typeface="Open Sans"/>
                <a:ea typeface="Open Sans"/>
                <a:cs typeface="Open Sans"/>
                <a:sym typeface="Open Sans"/>
              </a:rPr>
              <a:t>Reader</a:t>
            </a:r>
          </a:p>
        </p:txBody>
      </p:sp>
      <p:sp>
        <p:nvSpPr>
          <p:cNvPr id="336" name="Shape 336"/>
          <p:cNvSpPr txBox="1"/>
          <p:nvPr/>
        </p:nvSpPr>
        <p:spPr>
          <a:xfrm>
            <a:off x="480150" y="2169375"/>
            <a:ext cx="1771800" cy="393600"/>
          </a:xfrm>
          <a:prstGeom prst="rect">
            <a:avLst/>
          </a:prstGeom>
          <a:noFill/>
          <a:ln>
            <a:noFill/>
          </a:ln>
        </p:spPr>
        <p:txBody>
          <a:bodyPr lIns="91425" tIns="91425" rIns="91425" bIns="91425" anchor="t" anchorCtr="0">
            <a:noAutofit/>
          </a:bodyPr>
          <a:lstStyle/>
          <a:p>
            <a:pPr lvl="0" rtl="0">
              <a:spcBef>
                <a:spcPts val="0"/>
              </a:spcBef>
              <a:buNone/>
            </a:pPr>
            <a:r>
              <a:rPr lang="en" b="1">
                <a:latin typeface="Open Sans"/>
                <a:ea typeface="Open Sans"/>
                <a:cs typeface="Open Sans"/>
                <a:sym typeface="Open Sans"/>
              </a:rPr>
              <a:t>More privileges</a:t>
            </a:r>
          </a:p>
        </p:txBody>
      </p:sp>
      <p:sp>
        <p:nvSpPr>
          <p:cNvPr id="337" name="Shape 337"/>
          <p:cNvSpPr txBox="1"/>
          <p:nvPr/>
        </p:nvSpPr>
        <p:spPr>
          <a:xfrm>
            <a:off x="6942750" y="2164812"/>
            <a:ext cx="1771800" cy="393600"/>
          </a:xfrm>
          <a:prstGeom prst="rect">
            <a:avLst/>
          </a:prstGeom>
          <a:noFill/>
          <a:ln>
            <a:noFill/>
          </a:ln>
        </p:spPr>
        <p:txBody>
          <a:bodyPr lIns="91425" tIns="91425" rIns="91425" bIns="91425" anchor="t" anchorCtr="0">
            <a:noAutofit/>
          </a:bodyPr>
          <a:lstStyle/>
          <a:p>
            <a:pPr lvl="0" rtl="0">
              <a:spcBef>
                <a:spcPts val="0"/>
              </a:spcBef>
              <a:buNone/>
            </a:pPr>
            <a:r>
              <a:rPr lang="en" b="1">
                <a:latin typeface="Open Sans"/>
                <a:ea typeface="Open Sans"/>
                <a:cs typeface="Open Sans"/>
                <a:sym typeface="Open Sans"/>
              </a:rPr>
              <a:t>Fewer privileges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
              <a:t>E-People and Groups</a:t>
            </a:r>
          </a:p>
        </p:txBody>
      </p:sp>
      <p:sp>
        <p:nvSpPr>
          <p:cNvPr id="343" name="Shape 343"/>
          <p:cNvSpPr txBox="1">
            <a:spLocks noGrp="1"/>
          </p:cNvSpPr>
          <p:nvPr>
            <p:ph type="sldNum" sz="quarter" idx="12"/>
          </p:nvPr>
        </p:nvSpPr>
        <p:spPr>
          <a:prstGeom prst="rect">
            <a:avLst/>
          </a:prstGeom>
        </p:spPr>
        <p:txBody>
          <a:bodyPr lIns="91425" tIns="91425" rIns="91425" bIns="91425" anchor="ctr" anchorCtr="0">
            <a:noAutofit/>
          </a:bodyPr>
          <a:lstStyle/>
          <a:p>
            <a:pPr lvl="0" rtl="0">
              <a:spcBef>
                <a:spcPts val="0"/>
              </a:spcBef>
              <a:buNone/>
            </a:pPr>
            <a:fld id="{00000000-1234-1234-1234-123412341234}" type="slidenum">
              <a:rPr lang="en"/>
              <a:t>36</a:t>
            </a:fld>
            <a:endParaRPr lang="en"/>
          </a:p>
        </p:txBody>
      </p:sp>
      <p:sp>
        <p:nvSpPr>
          <p:cNvPr id="344" name="Shape 344"/>
          <p:cNvSpPr txBox="1"/>
          <p:nvPr/>
        </p:nvSpPr>
        <p:spPr>
          <a:xfrm>
            <a:off x="430075" y="2915825"/>
            <a:ext cx="8642400" cy="839700"/>
          </a:xfrm>
          <a:prstGeom prst="rect">
            <a:avLst/>
          </a:prstGeom>
          <a:noFill/>
          <a:ln>
            <a:noFill/>
          </a:ln>
        </p:spPr>
        <p:txBody>
          <a:bodyPr lIns="91425" tIns="91425" rIns="91425" bIns="91425" anchor="t" anchorCtr="0">
            <a:noAutofit/>
          </a:bodyPr>
          <a:lstStyle/>
          <a:p>
            <a:pPr lvl="0" rtl="0">
              <a:lnSpc>
                <a:spcPct val="90000"/>
              </a:lnSpc>
              <a:spcBef>
                <a:spcPts val="1200"/>
              </a:spcBef>
              <a:spcAft>
                <a:spcPts val="200"/>
              </a:spcAft>
              <a:buNone/>
            </a:pPr>
            <a:r>
              <a:rPr lang="en" sz="2400">
                <a:solidFill>
                  <a:schemeClr val="dk2"/>
                </a:solidFill>
                <a:latin typeface="Calibri"/>
                <a:ea typeface="Calibri"/>
                <a:cs typeface="Calibri"/>
                <a:sym typeface="Calibri"/>
              </a:rPr>
              <a:t>E-People and Groups are the way DSpace identifies users for the purpose of granting privileges.</a:t>
            </a:r>
          </a:p>
          <a:p>
            <a:pPr lvl="0">
              <a:spcBef>
                <a:spcPts val="0"/>
              </a:spcBef>
              <a:buNone/>
            </a:pPr>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
              <a:t>E-People </a:t>
            </a:r>
          </a:p>
        </p:txBody>
      </p:sp>
      <p:sp>
        <p:nvSpPr>
          <p:cNvPr id="350" name="Shape 350"/>
          <p:cNvSpPr txBox="1">
            <a:spLocks noGrp="1"/>
          </p:cNvSpPr>
          <p:nvPr>
            <p:ph type="sldNum" sz="quarter" idx="12"/>
          </p:nvPr>
        </p:nvSpPr>
        <p:spPr>
          <a:prstGeom prst="rect">
            <a:avLst/>
          </a:prstGeom>
        </p:spPr>
        <p:txBody>
          <a:bodyPr lIns="91425" tIns="91425" rIns="91425" bIns="91425" anchor="ctr" anchorCtr="0">
            <a:noAutofit/>
          </a:bodyPr>
          <a:lstStyle/>
          <a:p>
            <a:pPr lvl="0" rtl="0">
              <a:spcBef>
                <a:spcPts val="0"/>
              </a:spcBef>
              <a:buNone/>
            </a:pPr>
            <a:fld id="{00000000-1234-1234-1234-123412341234}" type="slidenum">
              <a:rPr lang="en"/>
              <a:t>37</a:t>
            </a:fld>
            <a:endParaRPr lang="en"/>
          </a:p>
        </p:txBody>
      </p:sp>
      <p:pic>
        <p:nvPicPr>
          <p:cNvPr id="351" name="Shape 351" descr="User_font_awesome.svg.png"/>
          <p:cNvPicPr preferRelativeResize="0"/>
          <p:nvPr/>
        </p:nvPicPr>
        <p:blipFill>
          <a:blip r:embed="rId3">
            <a:alphaModFix/>
          </a:blip>
          <a:stretch>
            <a:fillRect/>
          </a:stretch>
        </p:blipFill>
        <p:spPr>
          <a:xfrm>
            <a:off x="568325" y="2710730"/>
            <a:ext cx="781975" cy="781975"/>
          </a:xfrm>
          <a:prstGeom prst="rect">
            <a:avLst/>
          </a:prstGeom>
          <a:noFill/>
          <a:ln>
            <a:noFill/>
          </a:ln>
        </p:spPr>
      </p:pic>
      <p:sp>
        <p:nvSpPr>
          <p:cNvPr id="352" name="Shape 352"/>
          <p:cNvSpPr txBox="1"/>
          <p:nvPr/>
        </p:nvSpPr>
        <p:spPr>
          <a:xfrm>
            <a:off x="1659900" y="2710725"/>
            <a:ext cx="7223100" cy="2217600"/>
          </a:xfrm>
          <a:prstGeom prst="rect">
            <a:avLst/>
          </a:prstGeom>
          <a:noFill/>
          <a:ln>
            <a:noFill/>
          </a:ln>
        </p:spPr>
        <p:txBody>
          <a:bodyPr lIns="91425" tIns="91425" rIns="91425" bIns="91425" anchor="t" anchorCtr="0">
            <a:noAutofit/>
          </a:bodyPr>
          <a:lstStyle/>
          <a:p>
            <a:pPr lvl="0" rtl="0">
              <a:spcBef>
                <a:spcPts val="0"/>
              </a:spcBef>
              <a:buNone/>
            </a:pPr>
            <a:r>
              <a:rPr lang="en" sz="2000">
                <a:solidFill>
                  <a:schemeClr val="dk2"/>
                </a:solidFill>
                <a:latin typeface="Open Sans"/>
                <a:ea typeface="Open Sans"/>
                <a:cs typeface="Open Sans"/>
                <a:sym typeface="Open Sans"/>
              </a:rPr>
              <a:t>E-Person = User Account</a:t>
            </a:r>
          </a:p>
          <a:p>
            <a:pPr marL="457200" lvl="0" indent="-330200" rtl="0">
              <a:lnSpc>
                <a:spcPct val="90000"/>
              </a:lnSpc>
              <a:spcBef>
                <a:spcPts val="200"/>
              </a:spcBef>
              <a:spcAft>
                <a:spcPts val="400"/>
              </a:spcAft>
              <a:buClr>
                <a:schemeClr val="dk2"/>
              </a:buClr>
              <a:buSzPct val="100000"/>
              <a:buFont typeface="Open Sans"/>
              <a:buChar char="●"/>
            </a:pPr>
            <a:r>
              <a:rPr lang="en" sz="1600">
                <a:solidFill>
                  <a:schemeClr val="dk2"/>
                </a:solidFill>
                <a:latin typeface="Open Sans"/>
                <a:ea typeface="Open Sans"/>
                <a:cs typeface="Open Sans"/>
                <a:sym typeface="Open Sans"/>
              </a:rPr>
              <a:t>An E-Person can be granted certain privileges within DSpace.</a:t>
            </a:r>
          </a:p>
          <a:p>
            <a:pPr marL="457200" lvl="0" indent="-330200" rtl="0">
              <a:lnSpc>
                <a:spcPct val="90000"/>
              </a:lnSpc>
              <a:spcBef>
                <a:spcPts val="200"/>
              </a:spcBef>
              <a:spcAft>
                <a:spcPts val="400"/>
              </a:spcAft>
              <a:buClr>
                <a:schemeClr val="dk2"/>
              </a:buClr>
              <a:buSzPct val="100000"/>
              <a:buFont typeface="Open Sans"/>
              <a:buChar char="●"/>
            </a:pPr>
            <a:r>
              <a:rPr lang="en" sz="1600">
                <a:solidFill>
                  <a:schemeClr val="dk2"/>
                </a:solidFill>
                <a:latin typeface="Open Sans"/>
                <a:ea typeface="Open Sans"/>
                <a:cs typeface="Open Sans"/>
                <a:sym typeface="Open Sans"/>
              </a:rPr>
              <a:t>In TDL-hosted systems, an E-Person is created when a user logs in for the first time.</a:t>
            </a:r>
          </a:p>
          <a:p>
            <a:pPr lvl="0" rtl="0">
              <a:spcBef>
                <a:spcPts val="0"/>
              </a:spcBef>
              <a:buNone/>
            </a:pPr>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
              <a:t>Groups </a:t>
            </a:r>
          </a:p>
        </p:txBody>
      </p:sp>
      <p:sp>
        <p:nvSpPr>
          <p:cNvPr id="358" name="Shape 358"/>
          <p:cNvSpPr txBox="1">
            <a:spLocks noGrp="1"/>
          </p:cNvSpPr>
          <p:nvPr>
            <p:ph type="sldNum" sz="quarter" idx="12"/>
          </p:nvPr>
        </p:nvSpPr>
        <p:spPr>
          <a:prstGeom prst="rect">
            <a:avLst/>
          </a:prstGeom>
        </p:spPr>
        <p:txBody>
          <a:bodyPr lIns="91425" tIns="91425" rIns="91425" bIns="91425" anchor="ctr" anchorCtr="0">
            <a:noAutofit/>
          </a:bodyPr>
          <a:lstStyle/>
          <a:p>
            <a:pPr lvl="0" rtl="0">
              <a:spcBef>
                <a:spcPts val="0"/>
              </a:spcBef>
              <a:buNone/>
            </a:pPr>
            <a:fld id="{00000000-1234-1234-1234-123412341234}" type="slidenum">
              <a:rPr lang="en"/>
              <a:t>38</a:t>
            </a:fld>
            <a:endParaRPr lang="en"/>
          </a:p>
        </p:txBody>
      </p:sp>
      <p:sp>
        <p:nvSpPr>
          <p:cNvPr id="359" name="Shape 359"/>
          <p:cNvSpPr txBox="1"/>
          <p:nvPr/>
        </p:nvSpPr>
        <p:spPr>
          <a:xfrm>
            <a:off x="443200" y="1656175"/>
            <a:ext cx="8642400" cy="839700"/>
          </a:xfrm>
          <a:prstGeom prst="rect">
            <a:avLst/>
          </a:prstGeom>
          <a:noFill/>
          <a:ln>
            <a:noFill/>
          </a:ln>
        </p:spPr>
        <p:txBody>
          <a:bodyPr lIns="91425" tIns="91425" rIns="91425" bIns="91425" anchor="t" anchorCtr="0">
            <a:noAutofit/>
          </a:bodyPr>
          <a:lstStyle/>
          <a:p>
            <a:pPr lvl="0" rtl="0">
              <a:lnSpc>
                <a:spcPct val="90000"/>
              </a:lnSpc>
              <a:spcBef>
                <a:spcPts val="1200"/>
              </a:spcBef>
              <a:spcAft>
                <a:spcPts val="200"/>
              </a:spcAft>
              <a:buNone/>
            </a:pPr>
            <a:endParaRPr sz="2000">
              <a:solidFill>
                <a:srgbClr val="404040"/>
              </a:solidFill>
              <a:latin typeface="Calibri"/>
              <a:ea typeface="Calibri"/>
              <a:cs typeface="Calibri"/>
              <a:sym typeface="Calibri"/>
            </a:endParaRPr>
          </a:p>
          <a:p>
            <a:pPr lvl="0" rtl="0">
              <a:spcBef>
                <a:spcPts val="0"/>
              </a:spcBef>
              <a:buNone/>
            </a:pPr>
            <a:endParaRPr/>
          </a:p>
        </p:txBody>
      </p:sp>
      <p:pic>
        <p:nvPicPr>
          <p:cNvPr id="360" name="Shape 360" descr="users.png"/>
          <p:cNvPicPr preferRelativeResize="0"/>
          <p:nvPr/>
        </p:nvPicPr>
        <p:blipFill>
          <a:blip r:embed="rId3">
            <a:alphaModFix/>
          </a:blip>
          <a:stretch>
            <a:fillRect/>
          </a:stretch>
        </p:blipFill>
        <p:spPr>
          <a:xfrm>
            <a:off x="443204" y="2663604"/>
            <a:ext cx="942000" cy="941999"/>
          </a:xfrm>
          <a:prstGeom prst="rect">
            <a:avLst/>
          </a:prstGeom>
          <a:noFill/>
          <a:ln>
            <a:noFill/>
          </a:ln>
        </p:spPr>
      </p:pic>
      <p:sp>
        <p:nvSpPr>
          <p:cNvPr id="361" name="Shape 361"/>
          <p:cNvSpPr txBox="1"/>
          <p:nvPr/>
        </p:nvSpPr>
        <p:spPr>
          <a:xfrm>
            <a:off x="1745125" y="2663600"/>
            <a:ext cx="7479000" cy="2360100"/>
          </a:xfrm>
          <a:prstGeom prst="rect">
            <a:avLst/>
          </a:prstGeom>
          <a:noFill/>
          <a:ln>
            <a:noFill/>
          </a:ln>
        </p:spPr>
        <p:txBody>
          <a:bodyPr lIns="91425" tIns="91425" rIns="91425" bIns="91425" anchor="t" anchorCtr="0">
            <a:noAutofit/>
          </a:bodyPr>
          <a:lstStyle/>
          <a:p>
            <a:pPr lvl="0" rtl="0">
              <a:lnSpc>
                <a:spcPct val="90000"/>
              </a:lnSpc>
              <a:spcBef>
                <a:spcPts val="1200"/>
              </a:spcBef>
              <a:spcAft>
                <a:spcPts val="200"/>
              </a:spcAft>
              <a:buNone/>
            </a:pPr>
            <a:r>
              <a:rPr lang="en" sz="2000" b="1">
                <a:solidFill>
                  <a:schemeClr val="dk2"/>
                </a:solidFill>
                <a:latin typeface="Open Sans"/>
                <a:ea typeface="Open Sans"/>
                <a:cs typeface="Open Sans"/>
                <a:sym typeface="Open Sans"/>
              </a:rPr>
              <a:t>Groups = a list of E-People</a:t>
            </a:r>
          </a:p>
          <a:p>
            <a:pPr marL="457200" lvl="0" indent="-330200" rtl="0">
              <a:lnSpc>
                <a:spcPct val="90000"/>
              </a:lnSpc>
              <a:spcBef>
                <a:spcPts val="1200"/>
              </a:spcBef>
              <a:spcAft>
                <a:spcPts val="200"/>
              </a:spcAft>
              <a:buClr>
                <a:schemeClr val="dk2"/>
              </a:buClr>
              <a:buSzPct val="100000"/>
              <a:buFont typeface="Open Sans"/>
              <a:buChar char="●"/>
            </a:pPr>
            <a:r>
              <a:rPr lang="en" sz="1600">
                <a:solidFill>
                  <a:schemeClr val="dk2"/>
                </a:solidFill>
                <a:latin typeface="Open Sans"/>
                <a:ea typeface="Open Sans"/>
                <a:cs typeface="Open Sans"/>
                <a:sym typeface="Open Sans"/>
              </a:rPr>
              <a:t>Groups can be granted permissions</a:t>
            </a:r>
          </a:p>
          <a:p>
            <a:pPr marL="457200" lvl="0" indent="-330200" rtl="0">
              <a:lnSpc>
                <a:spcPct val="90000"/>
              </a:lnSpc>
              <a:spcBef>
                <a:spcPts val="1200"/>
              </a:spcBef>
              <a:spcAft>
                <a:spcPts val="200"/>
              </a:spcAft>
              <a:buClr>
                <a:schemeClr val="dk2"/>
              </a:buClr>
              <a:buSzPct val="100000"/>
              <a:buFont typeface="Open Sans"/>
              <a:buChar char="●"/>
            </a:pPr>
            <a:r>
              <a:rPr lang="en" sz="1600">
                <a:solidFill>
                  <a:schemeClr val="dk2"/>
                </a:solidFill>
                <a:latin typeface="Open Sans"/>
                <a:ea typeface="Open Sans"/>
                <a:cs typeface="Open Sans"/>
                <a:sym typeface="Open Sans"/>
              </a:rPr>
              <a:t>Anyone added to the group gets the permissions granted to the group</a:t>
            </a:r>
          </a:p>
          <a:p>
            <a:pPr marL="457200" lvl="0" indent="-330200" rtl="0">
              <a:lnSpc>
                <a:spcPct val="90000"/>
              </a:lnSpc>
              <a:spcBef>
                <a:spcPts val="1200"/>
              </a:spcBef>
              <a:spcAft>
                <a:spcPts val="200"/>
              </a:spcAft>
              <a:buClr>
                <a:schemeClr val="dk2"/>
              </a:buClr>
              <a:buSzPct val="100000"/>
              <a:buFont typeface="Open Sans"/>
              <a:buChar char="●"/>
            </a:pPr>
            <a:r>
              <a:rPr lang="en" sz="1600">
                <a:solidFill>
                  <a:schemeClr val="dk2"/>
                </a:solidFill>
                <a:latin typeface="Open Sans"/>
                <a:ea typeface="Open Sans"/>
                <a:cs typeface="Open Sans"/>
                <a:sym typeface="Open Sans"/>
              </a:rPr>
              <a:t>Two default groups in DSpace: Administrator and Anonymous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
              <a:t>Roles within DSpace</a:t>
            </a:r>
          </a:p>
        </p:txBody>
      </p:sp>
      <p:sp>
        <p:nvSpPr>
          <p:cNvPr id="367" name="Shape 367"/>
          <p:cNvSpPr txBox="1">
            <a:spLocks noGrp="1"/>
          </p:cNvSpPr>
          <p:nvPr>
            <p:ph type="sldNum" sz="quarter" idx="12"/>
          </p:nvPr>
        </p:nvSpPr>
        <p:spPr>
          <a:prstGeom prst="rect">
            <a:avLst/>
          </a:prstGeom>
        </p:spPr>
        <p:txBody>
          <a:bodyPr lIns="91425" tIns="91425" rIns="91425" bIns="91425" anchor="ctr" anchorCtr="0">
            <a:noAutofit/>
          </a:bodyPr>
          <a:lstStyle/>
          <a:p>
            <a:pPr lvl="0" rtl="0">
              <a:spcBef>
                <a:spcPts val="0"/>
              </a:spcBef>
              <a:buNone/>
            </a:pPr>
            <a:fld id="{00000000-1234-1234-1234-123412341234}" type="slidenum">
              <a:rPr lang="en"/>
              <a:t>39</a:t>
            </a:fld>
            <a:endParaRPr lang="en"/>
          </a:p>
        </p:txBody>
      </p:sp>
      <p:sp>
        <p:nvSpPr>
          <p:cNvPr id="368" name="Shape 368"/>
          <p:cNvSpPr/>
          <p:nvPr/>
        </p:nvSpPr>
        <p:spPr>
          <a:xfrm>
            <a:off x="480150" y="2612575"/>
            <a:ext cx="8234400" cy="1877100"/>
          </a:xfrm>
          <a:prstGeom prst="leftRightArrow">
            <a:avLst>
              <a:gd name="adj1" fmla="val 50000"/>
              <a:gd name="adj2" fmla="val 50000"/>
            </a:avLst>
          </a:prstGeom>
          <a:solidFill>
            <a:srgbClr val="500000"/>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9" name="Shape 369"/>
          <p:cNvSpPr txBox="1"/>
          <p:nvPr/>
        </p:nvSpPr>
        <p:spPr>
          <a:xfrm>
            <a:off x="968050" y="3271225"/>
            <a:ext cx="1492800" cy="5598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1"/>
                </a:solidFill>
                <a:latin typeface="Open Sans"/>
                <a:ea typeface="Open Sans"/>
                <a:cs typeface="Open Sans"/>
                <a:sym typeface="Open Sans"/>
              </a:rPr>
              <a:t>Repository</a:t>
            </a:r>
          </a:p>
          <a:p>
            <a:pPr lvl="0" rtl="0">
              <a:spcBef>
                <a:spcPts val="0"/>
              </a:spcBef>
              <a:buNone/>
            </a:pPr>
            <a:r>
              <a:rPr lang="en" b="1">
                <a:solidFill>
                  <a:schemeClr val="lt1"/>
                </a:solidFill>
                <a:latin typeface="Open Sans"/>
                <a:ea typeface="Open Sans"/>
                <a:cs typeface="Open Sans"/>
                <a:sym typeface="Open Sans"/>
              </a:rPr>
              <a:t>Administrator</a:t>
            </a:r>
          </a:p>
        </p:txBody>
      </p:sp>
      <p:sp>
        <p:nvSpPr>
          <p:cNvPr id="370" name="Shape 370"/>
          <p:cNvSpPr txBox="1"/>
          <p:nvPr/>
        </p:nvSpPr>
        <p:spPr>
          <a:xfrm>
            <a:off x="2508300" y="3271225"/>
            <a:ext cx="1492800" cy="5598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1"/>
                </a:solidFill>
                <a:latin typeface="Open Sans"/>
                <a:ea typeface="Open Sans"/>
                <a:cs typeface="Open Sans"/>
                <a:sym typeface="Open Sans"/>
              </a:rPr>
              <a:t>Community</a:t>
            </a:r>
          </a:p>
          <a:p>
            <a:pPr lvl="0" rtl="0">
              <a:spcBef>
                <a:spcPts val="0"/>
              </a:spcBef>
              <a:buNone/>
            </a:pPr>
            <a:r>
              <a:rPr lang="en" b="1">
                <a:solidFill>
                  <a:schemeClr val="lt1"/>
                </a:solidFill>
                <a:latin typeface="Open Sans"/>
                <a:ea typeface="Open Sans"/>
                <a:cs typeface="Open Sans"/>
                <a:sym typeface="Open Sans"/>
              </a:rPr>
              <a:t>Administrator</a:t>
            </a:r>
          </a:p>
        </p:txBody>
      </p:sp>
      <p:sp>
        <p:nvSpPr>
          <p:cNvPr id="371" name="Shape 371"/>
          <p:cNvSpPr txBox="1"/>
          <p:nvPr/>
        </p:nvSpPr>
        <p:spPr>
          <a:xfrm>
            <a:off x="4048525" y="3271225"/>
            <a:ext cx="1525500" cy="5598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1"/>
                </a:solidFill>
                <a:latin typeface="Open Sans"/>
                <a:ea typeface="Open Sans"/>
                <a:cs typeface="Open Sans"/>
                <a:sym typeface="Open Sans"/>
              </a:rPr>
              <a:t>Collection</a:t>
            </a:r>
          </a:p>
          <a:p>
            <a:pPr lvl="0" rtl="0">
              <a:spcBef>
                <a:spcPts val="0"/>
              </a:spcBef>
              <a:buNone/>
            </a:pPr>
            <a:r>
              <a:rPr lang="en" b="1">
                <a:solidFill>
                  <a:schemeClr val="lt1"/>
                </a:solidFill>
                <a:latin typeface="Open Sans"/>
                <a:ea typeface="Open Sans"/>
                <a:cs typeface="Open Sans"/>
                <a:sym typeface="Open Sans"/>
              </a:rPr>
              <a:t>Administrator</a:t>
            </a:r>
          </a:p>
        </p:txBody>
      </p:sp>
      <p:sp>
        <p:nvSpPr>
          <p:cNvPr id="372" name="Shape 372"/>
          <p:cNvSpPr txBox="1"/>
          <p:nvPr/>
        </p:nvSpPr>
        <p:spPr>
          <a:xfrm>
            <a:off x="5649325" y="3271225"/>
            <a:ext cx="1411200" cy="5598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1"/>
                </a:solidFill>
                <a:latin typeface="Open Sans"/>
                <a:ea typeface="Open Sans"/>
                <a:cs typeface="Open Sans"/>
                <a:sym typeface="Open Sans"/>
              </a:rPr>
              <a:t>Reviewer OR Submitter</a:t>
            </a:r>
          </a:p>
        </p:txBody>
      </p:sp>
      <p:sp>
        <p:nvSpPr>
          <p:cNvPr id="373" name="Shape 373"/>
          <p:cNvSpPr txBox="1"/>
          <p:nvPr/>
        </p:nvSpPr>
        <p:spPr>
          <a:xfrm>
            <a:off x="7129000" y="3271225"/>
            <a:ext cx="1411200" cy="5598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lt1"/>
                </a:solidFill>
                <a:latin typeface="Open Sans"/>
                <a:ea typeface="Open Sans"/>
                <a:cs typeface="Open Sans"/>
                <a:sym typeface="Open Sans"/>
              </a:rPr>
              <a:t>Reader</a:t>
            </a:r>
          </a:p>
        </p:txBody>
      </p:sp>
      <p:sp>
        <p:nvSpPr>
          <p:cNvPr id="374" name="Shape 374"/>
          <p:cNvSpPr txBox="1"/>
          <p:nvPr/>
        </p:nvSpPr>
        <p:spPr>
          <a:xfrm>
            <a:off x="480150" y="2169375"/>
            <a:ext cx="1654200" cy="393600"/>
          </a:xfrm>
          <a:prstGeom prst="rect">
            <a:avLst/>
          </a:prstGeom>
          <a:noFill/>
          <a:ln>
            <a:noFill/>
          </a:ln>
        </p:spPr>
        <p:txBody>
          <a:bodyPr lIns="91425" tIns="91425" rIns="91425" bIns="91425" anchor="t" anchorCtr="0">
            <a:noAutofit/>
          </a:bodyPr>
          <a:lstStyle/>
          <a:p>
            <a:pPr lvl="0" rtl="0">
              <a:spcBef>
                <a:spcPts val="0"/>
              </a:spcBef>
              <a:buNone/>
            </a:pPr>
            <a:r>
              <a:rPr lang="en" b="1">
                <a:latin typeface="Open Sans"/>
                <a:ea typeface="Open Sans"/>
                <a:cs typeface="Open Sans"/>
                <a:sym typeface="Open Sans"/>
              </a:rPr>
              <a:t>More privileges</a:t>
            </a:r>
          </a:p>
        </p:txBody>
      </p:sp>
      <p:sp>
        <p:nvSpPr>
          <p:cNvPr id="375" name="Shape 375"/>
          <p:cNvSpPr txBox="1"/>
          <p:nvPr/>
        </p:nvSpPr>
        <p:spPr>
          <a:xfrm>
            <a:off x="6683050" y="2164825"/>
            <a:ext cx="2031600" cy="393600"/>
          </a:xfrm>
          <a:prstGeom prst="rect">
            <a:avLst/>
          </a:prstGeom>
          <a:noFill/>
          <a:ln>
            <a:noFill/>
          </a:ln>
        </p:spPr>
        <p:txBody>
          <a:bodyPr lIns="91425" tIns="91425" rIns="91425" bIns="91425" anchor="t" anchorCtr="0">
            <a:noAutofit/>
          </a:bodyPr>
          <a:lstStyle/>
          <a:p>
            <a:pPr lvl="0" rtl="0">
              <a:spcBef>
                <a:spcPts val="0"/>
              </a:spcBef>
              <a:buNone/>
            </a:pPr>
            <a:r>
              <a:rPr lang="en" b="1">
                <a:latin typeface="Open Sans"/>
                <a:ea typeface="Open Sans"/>
                <a:cs typeface="Open Sans"/>
                <a:sym typeface="Open Sans"/>
              </a:rPr>
              <a:t>Fewer privileges</a:t>
            </a:r>
          </a:p>
        </p:txBody>
      </p:sp>
      <p:cxnSp>
        <p:nvCxnSpPr>
          <p:cNvPr id="376" name="Shape 376"/>
          <p:cNvCxnSpPr>
            <a:endCxn id="377" idx="0"/>
          </p:cNvCxnSpPr>
          <p:nvPr/>
        </p:nvCxnSpPr>
        <p:spPr>
          <a:xfrm flipH="1">
            <a:off x="584475" y="3816050"/>
            <a:ext cx="622500" cy="301800"/>
          </a:xfrm>
          <a:prstGeom prst="straightConnector1">
            <a:avLst/>
          </a:prstGeom>
          <a:noFill/>
          <a:ln w="19050" cap="flat" cmpd="sng">
            <a:solidFill>
              <a:srgbClr val="000000"/>
            </a:solidFill>
            <a:prstDash val="solid"/>
            <a:round/>
            <a:headEnd type="none" w="lg" len="lg"/>
            <a:tailEnd type="triangle" w="lg" len="lg"/>
          </a:ln>
        </p:spPr>
      </p:cxnSp>
      <p:cxnSp>
        <p:nvCxnSpPr>
          <p:cNvPr id="378" name="Shape 378"/>
          <p:cNvCxnSpPr/>
          <p:nvPr/>
        </p:nvCxnSpPr>
        <p:spPr>
          <a:xfrm flipH="1">
            <a:off x="2391062" y="3816200"/>
            <a:ext cx="365700" cy="744000"/>
          </a:xfrm>
          <a:prstGeom prst="straightConnector1">
            <a:avLst/>
          </a:prstGeom>
          <a:noFill/>
          <a:ln w="19050" cap="flat" cmpd="sng">
            <a:solidFill>
              <a:srgbClr val="000000"/>
            </a:solidFill>
            <a:prstDash val="solid"/>
            <a:round/>
            <a:headEnd type="none" w="lg" len="lg"/>
            <a:tailEnd type="triangle" w="lg" len="lg"/>
          </a:ln>
        </p:spPr>
      </p:cxnSp>
      <p:cxnSp>
        <p:nvCxnSpPr>
          <p:cNvPr id="379" name="Shape 379"/>
          <p:cNvCxnSpPr>
            <a:endCxn id="380" idx="0"/>
          </p:cNvCxnSpPr>
          <p:nvPr/>
        </p:nvCxnSpPr>
        <p:spPr>
          <a:xfrm>
            <a:off x="4408725" y="3883925"/>
            <a:ext cx="197100" cy="813900"/>
          </a:xfrm>
          <a:prstGeom prst="straightConnector1">
            <a:avLst/>
          </a:prstGeom>
          <a:noFill/>
          <a:ln w="19050" cap="flat" cmpd="sng">
            <a:solidFill>
              <a:srgbClr val="000000"/>
            </a:solidFill>
            <a:prstDash val="solid"/>
            <a:round/>
            <a:headEnd type="none" w="lg" len="lg"/>
            <a:tailEnd type="triangle" w="lg" len="lg"/>
          </a:ln>
        </p:spPr>
      </p:cxnSp>
      <p:cxnSp>
        <p:nvCxnSpPr>
          <p:cNvPr id="381" name="Shape 381"/>
          <p:cNvCxnSpPr/>
          <p:nvPr/>
        </p:nvCxnSpPr>
        <p:spPr>
          <a:xfrm>
            <a:off x="5854950" y="3953850"/>
            <a:ext cx="711600" cy="361500"/>
          </a:xfrm>
          <a:prstGeom prst="straightConnector1">
            <a:avLst/>
          </a:prstGeom>
          <a:noFill/>
          <a:ln w="19050" cap="flat" cmpd="sng">
            <a:solidFill>
              <a:srgbClr val="000000"/>
            </a:solidFill>
            <a:prstDash val="solid"/>
            <a:round/>
            <a:headEnd type="none" w="lg" len="lg"/>
            <a:tailEnd type="triangle" w="lg" len="lg"/>
          </a:ln>
        </p:spPr>
      </p:cxnSp>
      <p:cxnSp>
        <p:nvCxnSpPr>
          <p:cNvPr id="382" name="Shape 382"/>
          <p:cNvCxnSpPr/>
          <p:nvPr/>
        </p:nvCxnSpPr>
        <p:spPr>
          <a:xfrm>
            <a:off x="7906825" y="3675775"/>
            <a:ext cx="467400" cy="441300"/>
          </a:xfrm>
          <a:prstGeom prst="straightConnector1">
            <a:avLst/>
          </a:prstGeom>
          <a:noFill/>
          <a:ln w="19050" cap="flat" cmpd="sng">
            <a:solidFill>
              <a:srgbClr val="000000"/>
            </a:solidFill>
            <a:prstDash val="solid"/>
            <a:round/>
            <a:headEnd type="none" w="lg" len="lg"/>
            <a:tailEnd type="triangle" w="lg" len="lg"/>
          </a:ln>
        </p:spPr>
      </p:cxnSp>
      <p:sp>
        <p:nvSpPr>
          <p:cNvPr id="377" name="Shape 377"/>
          <p:cNvSpPr txBox="1"/>
          <p:nvPr/>
        </p:nvSpPr>
        <p:spPr>
          <a:xfrm>
            <a:off x="-33675" y="4117850"/>
            <a:ext cx="1236300" cy="393600"/>
          </a:xfrm>
          <a:prstGeom prst="rect">
            <a:avLst/>
          </a:prstGeom>
          <a:noFill/>
          <a:ln>
            <a:noFill/>
          </a:ln>
        </p:spPr>
        <p:txBody>
          <a:bodyPr lIns="91425" tIns="91425" rIns="91425" bIns="91425" anchor="t" anchorCtr="0">
            <a:noAutofit/>
          </a:bodyPr>
          <a:lstStyle/>
          <a:p>
            <a:pPr lvl="0">
              <a:spcBef>
                <a:spcPts val="0"/>
              </a:spcBef>
              <a:buNone/>
            </a:pPr>
            <a:r>
              <a:rPr lang="en"/>
              <a:t>Administrator</a:t>
            </a:r>
          </a:p>
        </p:txBody>
      </p:sp>
      <p:sp>
        <p:nvSpPr>
          <p:cNvPr id="383" name="Shape 383"/>
          <p:cNvSpPr txBox="1"/>
          <p:nvPr/>
        </p:nvSpPr>
        <p:spPr>
          <a:xfrm>
            <a:off x="1605825" y="4630100"/>
            <a:ext cx="1936200" cy="346800"/>
          </a:xfrm>
          <a:prstGeom prst="rect">
            <a:avLst/>
          </a:prstGeom>
          <a:noFill/>
          <a:ln>
            <a:noFill/>
          </a:ln>
        </p:spPr>
        <p:txBody>
          <a:bodyPr lIns="91425" tIns="91425" rIns="91425" bIns="91425" anchor="t" anchorCtr="0">
            <a:noAutofit/>
          </a:bodyPr>
          <a:lstStyle/>
          <a:p>
            <a:pPr lvl="0">
              <a:spcBef>
                <a:spcPts val="0"/>
              </a:spcBef>
              <a:buNone/>
            </a:pPr>
            <a:r>
              <a:rPr lang="en"/>
              <a:t>Community_X_Admin</a:t>
            </a:r>
          </a:p>
        </p:txBody>
      </p:sp>
      <p:sp>
        <p:nvSpPr>
          <p:cNvPr id="380" name="Shape 380"/>
          <p:cNvSpPr txBox="1"/>
          <p:nvPr/>
        </p:nvSpPr>
        <p:spPr>
          <a:xfrm>
            <a:off x="3637725" y="4697825"/>
            <a:ext cx="1936200" cy="346800"/>
          </a:xfrm>
          <a:prstGeom prst="rect">
            <a:avLst/>
          </a:prstGeom>
          <a:noFill/>
          <a:ln>
            <a:noFill/>
          </a:ln>
        </p:spPr>
        <p:txBody>
          <a:bodyPr lIns="91425" tIns="91425" rIns="91425" bIns="91425" anchor="t" anchorCtr="0">
            <a:noAutofit/>
          </a:bodyPr>
          <a:lstStyle/>
          <a:p>
            <a:pPr lvl="0" rtl="0">
              <a:spcBef>
                <a:spcPts val="0"/>
              </a:spcBef>
              <a:buNone/>
            </a:pPr>
            <a:r>
              <a:rPr lang="en"/>
              <a:t>Collection_X_Admin</a:t>
            </a:r>
          </a:p>
        </p:txBody>
      </p:sp>
      <p:sp>
        <p:nvSpPr>
          <p:cNvPr id="384" name="Shape 384"/>
          <p:cNvSpPr txBox="1"/>
          <p:nvPr/>
        </p:nvSpPr>
        <p:spPr>
          <a:xfrm>
            <a:off x="5472525" y="4232900"/>
            <a:ext cx="2708700" cy="942000"/>
          </a:xfrm>
          <a:prstGeom prst="rect">
            <a:avLst/>
          </a:prstGeom>
          <a:noFill/>
          <a:ln>
            <a:noFill/>
          </a:ln>
        </p:spPr>
        <p:txBody>
          <a:bodyPr lIns="91425" tIns="91425" rIns="91425" bIns="91425" anchor="t" anchorCtr="0">
            <a:noAutofit/>
          </a:bodyPr>
          <a:lstStyle/>
          <a:p>
            <a:pPr lvl="0">
              <a:spcBef>
                <a:spcPts val="0"/>
              </a:spcBef>
              <a:buNone/>
            </a:pPr>
            <a:r>
              <a:rPr lang="en"/>
              <a:t>Collection_X_Submit</a:t>
            </a:r>
          </a:p>
          <a:p>
            <a:pPr lvl="0">
              <a:spcBef>
                <a:spcPts val="0"/>
              </a:spcBef>
              <a:buNone/>
            </a:pPr>
            <a:r>
              <a:rPr lang="en"/>
              <a:t>Collection_X_Workflow_Step_1</a:t>
            </a:r>
          </a:p>
          <a:p>
            <a:pPr lvl="0">
              <a:spcBef>
                <a:spcPts val="0"/>
              </a:spcBef>
              <a:buNone/>
            </a:pPr>
            <a:r>
              <a:rPr lang="en"/>
              <a:t>Collection_X_Workflow_Step_2</a:t>
            </a:r>
          </a:p>
          <a:p>
            <a:pPr lvl="0">
              <a:spcBef>
                <a:spcPts val="0"/>
              </a:spcBef>
              <a:buNone/>
            </a:pPr>
            <a:r>
              <a:rPr lang="en"/>
              <a:t>Collection_X_Workflow_Step_3</a:t>
            </a:r>
          </a:p>
        </p:txBody>
      </p:sp>
      <p:sp>
        <p:nvSpPr>
          <p:cNvPr id="385" name="Shape 385"/>
          <p:cNvSpPr txBox="1"/>
          <p:nvPr/>
        </p:nvSpPr>
        <p:spPr>
          <a:xfrm>
            <a:off x="8117625" y="4009912"/>
            <a:ext cx="1178100" cy="441300"/>
          </a:xfrm>
          <a:prstGeom prst="rect">
            <a:avLst/>
          </a:prstGeom>
          <a:noFill/>
          <a:ln>
            <a:noFill/>
          </a:ln>
        </p:spPr>
        <p:txBody>
          <a:bodyPr lIns="91425" tIns="91425" rIns="91425" bIns="91425" anchor="t" anchorCtr="0">
            <a:noAutofit/>
          </a:bodyPr>
          <a:lstStyle/>
          <a:p>
            <a:pPr lvl="0">
              <a:spcBef>
                <a:spcPts val="0"/>
              </a:spcBef>
              <a:buNone/>
            </a:pPr>
            <a:r>
              <a:rPr lang="en"/>
              <a:t>Anonymous</a:t>
            </a:r>
          </a:p>
          <a:p>
            <a:pPr lvl="0">
              <a:spcBef>
                <a:spcPts val="0"/>
              </a:spcBef>
              <a:buNone/>
            </a:pPr>
            <a:r>
              <a:rPr lang="en"/>
              <a:t>(by default)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مزیتهای مخازن موسسه ای</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fa-IR" dirty="0" smtClean="0"/>
              <a:t>ارائه تولیدات دانشگاه شامل منابع منتشر شده و منتشر نشده به جهان</a:t>
            </a:r>
          </a:p>
          <a:p>
            <a:pPr algn="r" rtl="1"/>
            <a:r>
              <a:rPr lang="fa-IR" dirty="0" smtClean="0"/>
              <a:t>افزایش </a:t>
            </a:r>
            <a:r>
              <a:rPr lang="en-US" dirty="0" smtClean="0"/>
              <a:t>visibility</a:t>
            </a:r>
            <a:r>
              <a:rPr lang="fa-IR" dirty="0" smtClean="0"/>
              <a:t> و در نتیجه افزایش تاثیر این منابع</a:t>
            </a:r>
            <a:endParaRPr lang="en-US" dirty="0" smtClean="0"/>
          </a:p>
          <a:p>
            <a:pPr algn="r" rtl="1"/>
            <a:r>
              <a:rPr lang="fa-IR" dirty="0" smtClean="0"/>
              <a:t>دسترسی سریع و آسان به منابع پژوهشی و آموزشی</a:t>
            </a:r>
          </a:p>
          <a:p>
            <a:pPr algn="r" rtl="1"/>
            <a:r>
              <a:rPr lang="fa-IR" dirty="0" smtClean="0"/>
              <a:t>صرفه جویی در هزینه ها مانند چاپ و صحافی پایان نامه ها</a:t>
            </a:r>
          </a:p>
          <a:p>
            <a:pPr algn="r" rtl="1"/>
            <a:r>
              <a:rPr lang="fa-IR" dirty="0" smtClean="0"/>
              <a:t>جمع آوری و سازماندهی مناب</a:t>
            </a:r>
            <a:r>
              <a:rPr lang="fa-IR" dirty="0"/>
              <a:t>ع</a:t>
            </a:r>
            <a:r>
              <a:rPr lang="fa-IR" dirty="0" smtClean="0"/>
              <a:t> تولید شده بصورت دیجیتال</a:t>
            </a:r>
          </a:p>
          <a:p>
            <a:pPr algn="r" rtl="1"/>
            <a:r>
              <a:rPr lang="fa-IR" dirty="0" smtClean="0"/>
              <a:t>مدیریت و سنجش فعالیتهای آموزشی و پژوهشی</a:t>
            </a:r>
          </a:p>
          <a:p>
            <a:pPr algn="r" rtl="1"/>
            <a:r>
              <a:rPr lang="fa-IR" dirty="0" smtClean="0"/>
              <a:t>افزایش همکاری بین پژوهشگران</a:t>
            </a:r>
          </a:p>
          <a:p>
            <a:pPr algn="r" rtl="1"/>
            <a:r>
              <a:rPr lang="fa-IR" dirty="0" smtClean="0"/>
              <a:t>مالکیت فکری و کپی رایت !؟</a:t>
            </a:r>
          </a:p>
        </p:txBody>
      </p:sp>
      <p:sp>
        <p:nvSpPr>
          <p:cNvPr id="4" name="Slide Number Placeholder 3"/>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4</a:t>
            </a:fld>
            <a:endParaRPr lang="en"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6939442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291575" y="93300"/>
            <a:ext cx="5053500" cy="4257000"/>
          </a:xfrm>
          <a:prstGeom prst="rect">
            <a:avLst/>
          </a:prstGeom>
        </p:spPr>
        <p:txBody>
          <a:bodyPr lIns="91425" tIns="91425" rIns="91425" bIns="91425" anchor="t" anchorCtr="0">
            <a:noAutofit/>
          </a:bodyPr>
          <a:lstStyle/>
          <a:p>
            <a:pPr lvl="0">
              <a:spcBef>
                <a:spcPts val="0"/>
              </a:spcBef>
              <a:buNone/>
            </a:pPr>
            <a:r>
              <a:rPr lang="en"/>
              <a:t>Managing Groups</a:t>
            </a:r>
          </a:p>
          <a:p>
            <a:pPr lvl="0">
              <a:spcBef>
                <a:spcPts val="0"/>
              </a:spcBef>
              <a:buNone/>
            </a:pPr>
            <a:r>
              <a:rPr lang="en" sz="2400"/>
              <a:t>(Method 1)</a:t>
            </a:r>
          </a:p>
          <a:p>
            <a:pPr lvl="0">
              <a:spcBef>
                <a:spcPts val="0"/>
              </a:spcBef>
              <a:buNone/>
            </a:pPr>
            <a:endParaRPr sz="2400"/>
          </a:p>
          <a:p>
            <a:pPr lvl="0">
              <a:spcBef>
                <a:spcPts val="0"/>
              </a:spcBef>
              <a:buNone/>
            </a:pPr>
            <a:endParaRPr sz="2400"/>
          </a:p>
          <a:p>
            <a:pPr lvl="0">
              <a:spcBef>
                <a:spcPts val="0"/>
              </a:spcBef>
              <a:buNone/>
            </a:pPr>
            <a:endParaRPr sz="2400"/>
          </a:p>
        </p:txBody>
      </p:sp>
      <p:sp>
        <p:nvSpPr>
          <p:cNvPr id="391" name="Shape 391"/>
          <p:cNvSpPr txBox="1">
            <a:spLocks noGrp="1"/>
          </p:cNvSpPr>
          <p:nvPr>
            <p:ph type="sldNum" sz="quarter"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40</a:t>
            </a:fld>
            <a:endParaRPr lang="en">
              <a:solidFill>
                <a:schemeClr val="dk2"/>
              </a:solidFill>
            </a:endParaRPr>
          </a:p>
        </p:txBody>
      </p:sp>
      <p:pic>
        <p:nvPicPr>
          <p:cNvPr id="392" name="Shape 392" descr="Managing Groups.PNG"/>
          <p:cNvPicPr preferRelativeResize="0"/>
          <p:nvPr/>
        </p:nvPicPr>
        <p:blipFill>
          <a:blip r:embed="rId3">
            <a:alphaModFix/>
          </a:blip>
          <a:stretch>
            <a:fillRect/>
          </a:stretch>
        </p:blipFill>
        <p:spPr>
          <a:xfrm>
            <a:off x="3383125" y="93300"/>
            <a:ext cx="5667575" cy="4653649"/>
          </a:xfrm>
          <a:prstGeom prst="rect">
            <a:avLst/>
          </a:prstGeom>
          <a:noFill/>
          <a:ln>
            <a:noFill/>
          </a:ln>
        </p:spPr>
      </p:pic>
      <p:sp>
        <p:nvSpPr>
          <p:cNvPr id="393" name="Shape 393"/>
          <p:cNvSpPr txBox="1"/>
          <p:nvPr/>
        </p:nvSpPr>
        <p:spPr>
          <a:xfrm>
            <a:off x="291575" y="1411250"/>
            <a:ext cx="2974200" cy="2997300"/>
          </a:xfrm>
          <a:prstGeom prst="rect">
            <a:avLst/>
          </a:prstGeom>
          <a:noFill/>
          <a:ln>
            <a:noFill/>
          </a:ln>
        </p:spPr>
        <p:txBody>
          <a:bodyPr lIns="91425" tIns="91425" rIns="91425" bIns="91425" anchor="t" anchorCtr="0">
            <a:noAutofit/>
          </a:bodyPr>
          <a:lstStyle/>
          <a:p>
            <a:pPr lvl="0">
              <a:spcBef>
                <a:spcPts val="0"/>
              </a:spcBef>
              <a:buNone/>
            </a:pPr>
            <a:r>
              <a:rPr lang="en" b="1">
                <a:solidFill>
                  <a:schemeClr val="dk2"/>
                </a:solidFill>
                <a:latin typeface="Open Sans"/>
                <a:ea typeface="Open Sans"/>
                <a:cs typeface="Open Sans"/>
                <a:sym typeface="Open Sans"/>
              </a:rPr>
              <a:t>Edit Collection</a:t>
            </a:r>
            <a:r>
              <a:rPr lang="en">
                <a:solidFill>
                  <a:schemeClr val="dk2"/>
                </a:solidFill>
                <a:latin typeface="Open Sans"/>
                <a:ea typeface="Open Sans"/>
                <a:cs typeface="Open Sans"/>
                <a:sym typeface="Open Sans"/>
              </a:rPr>
              <a:t> → </a:t>
            </a:r>
            <a:r>
              <a:rPr lang="en" b="1">
                <a:solidFill>
                  <a:schemeClr val="dk2"/>
                </a:solidFill>
                <a:latin typeface="Open Sans"/>
                <a:ea typeface="Open Sans"/>
                <a:cs typeface="Open Sans"/>
                <a:sym typeface="Open Sans"/>
              </a:rPr>
              <a:t>Assign Roles</a:t>
            </a:r>
          </a:p>
          <a:p>
            <a:pPr marL="457200" lvl="0" indent="-228600" rtl="0">
              <a:spcBef>
                <a:spcPts val="0"/>
              </a:spcBef>
              <a:buClr>
                <a:schemeClr val="dk2"/>
              </a:buClr>
              <a:buFont typeface="Open Sans"/>
              <a:buChar char="●"/>
            </a:pPr>
            <a:r>
              <a:rPr lang="en">
                <a:solidFill>
                  <a:schemeClr val="dk2"/>
                </a:solidFill>
                <a:latin typeface="Open Sans"/>
                <a:ea typeface="Open Sans"/>
                <a:cs typeface="Open Sans"/>
                <a:sym typeface="Open Sans"/>
              </a:rPr>
              <a:t>Create a group of Collection</a:t>
            </a:r>
          </a:p>
          <a:p>
            <a:pPr lvl="0" rtl="0">
              <a:spcBef>
                <a:spcPts val="0"/>
              </a:spcBef>
              <a:buNone/>
            </a:pPr>
            <a:r>
              <a:rPr lang="en">
                <a:solidFill>
                  <a:schemeClr val="dk2"/>
                </a:solidFill>
                <a:latin typeface="Open Sans"/>
                <a:ea typeface="Open Sans"/>
                <a:cs typeface="Open Sans"/>
                <a:sym typeface="Open Sans"/>
              </a:rPr>
              <a:t> 	</a:t>
            </a:r>
            <a:r>
              <a:rPr lang="en" b="1">
                <a:solidFill>
                  <a:schemeClr val="dk2"/>
                </a:solidFill>
                <a:latin typeface="Open Sans"/>
                <a:ea typeface="Open Sans"/>
                <a:cs typeface="Open Sans"/>
                <a:sym typeface="Open Sans"/>
              </a:rPr>
              <a:t>Administrators</a:t>
            </a:r>
          </a:p>
          <a:p>
            <a:pPr marL="457200" lvl="0" indent="-228600" rtl="0">
              <a:spcBef>
                <a:spcPts val="0"/>
              </a:spcBef>
              <a:buClr>
                <a:schemeClr val="dk2"/>
              </a:buClr>
              <a:buFont typeface="Open Sans"/>
              <a:buChar char="●"/>
            </a:pPr>
            <a:r>
              <a:rPr lang="en">
                <a:solidFill>
                  <a:schemeClr val="dk2"/>
                </a:solidFill>
                <a:latin typeface="Open Sans"/>
                <a:ea typeface="Open Sans"/>
                <a:cs typeface="Open Sans"/>
                <a:sym typeface="Open Sans"/>
              </a:rPr>
              <a:t>Create a group of </a:t>
            </a:r>
            <a:r>
              <a:rPr lang="en" b="1">
                <a:solidFill>
                  <a:schemeClr val="dk2"/>
                </a:solidFill>
                <a:latin typeface="Open Sans"/>
                <a:ea typeface="Open Sans"/>
                <a:cs typeface="Open Sans"/>
                <a:sym typeface="Open Sans"/>
              </a:rPr>
              <a:t>Submitters</a:t>
            </a:r>
          </a:p>
          <a:p>
            <a:pPr marL="457200" lvl="0" indent="-228600" rtl="0">
              <a:spcBef>
                <a:spcPts val="0"/>
              </a:spcBef>
              <a:buClr>
                <a:schemeClr val="dk2"/>
              </a:buClr>
              <a:buFont typeface="Open Sans"/>
              <a:buChar char="●"/>
            </a:pPr>
            <a:r>
              <a:rPr lang="en">
                <a:solidFill>
                  <a:schemeClr val="dk2"/>
                </a:solidFill>
                <a:latin typeface="Open Sans"/>
                <a:ea typeface="Open Sans"/>
                <a:cs typeface="Open Sans"/>
                <a:sym typeface="Open Sans"/>
              </a:rPr>
              <a:t>Create a specified Group who can access materials (default is “anonymous)</a:t>
            </a:r>
          </a:p>
          <a:p>
            <a:pPr lvl="0" rtl="0">
              <a:spcBef>
                <a:spcPts val="0"/>
              </a:spcBef>
              <a:buNone/>
            </a:pPr>
            <a:endParaRPr>
              <a:solidFill>
                <a:schemeClr val="dk2"/>
              </a:solidFill>
              <a:latin typeface="Open Sans"/>
              <a:ea typeface="Open Sans"/>
              <a:cs typeface="Open Sans"/>
              <a:sym typeface="Open Sans"/>
            </a:endParaRPr>
          </a:p>
          <a:p>
            <a:pPr lvl="0" rtl="0">
              <a:spcBef>
                <a:spcPts val="0"/>
              </a:spcBef>
              <a:buNone/>
            </a:pPr>
            <a:endParaRPr>
              <a:solidFill>
                <a:schemeClr val="dk2"/>
              </a:solidFill>
              <a:latin typeface="Open Sans"/>
              <a:ea typeface="Open Sans"/>
              <a:cs typeface="Open Sans"/>
              <a:sym typeface="Open Sans"/>
            </a:endParaRPr>
          </a:p>
          <a:p>
            <a:pPr lvl="0" rtl="0">
              <a:spcBef>
                <a:spcPts val="0"/>
              </a:spcBef>
              <a:buNone/>
            </a:pPr>
            <a:r>
              <a:rPr lang="en" b="1">
                <a:solidFill>
                  <a:schemeClr val="dk2"/>
                </a:solidFill>
                <a:latin typeface="Open Sans"/>
                <a:ea typeface="Open Sans"/>
                <a:cs typeface="Open Sans"/>
                <a:sym typeface="Open Sans"/>
              </a:rPr>
              <a:t>To create a group</a:t>
            </a:r>
            <a:r>
              <a:rPr lang="en">
                <a:solidFill>
                  <a:schemeClr val="dk2"/>
                </a:solidFill>
                <a:latin typeface="Open Sans"/>
                <a:ea typeface="Open Sans"/>
                <a:cs typeface="Open Sans"/>
                <a:sym typeface="Open Sans"/>
              </a:rPr>
              <a:t>: Click “Create” (or “Restrict), search for and add E-People to the group, click SAVE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291575" y="93300"/>
            <a:ext cx="5053500" cy="4420500"/>
          </a:xfrm>
          <a:prstGeom prst="rect">
            <a:avLst/>
          </a:prstGeom>
        </p:spPr>
        <p:txBody>
          <a:bodyPr lIns="91425" tIns="91425" rIns="91425" bIns="91425" anchor="t" anchorCtr="0">
            <a:noAutofit/>
          </a:bodyPr>
          <a:lstStyle/>
          <a:p>
            <a:pPr lvl="0" rtl="0">
              <a:spcBef>
                <a:spcPts val="0"/>
              </a:spcBef>
              <a:buNone/>
            </a:pPr>
            <a:r>
              <a:rPr lang="en"/>
              <a:t>Managing Groups</a:t>
            </a:r>
          </a:p>
          <a:p>
            <a:pPr lvl="0" rtl="0">
              <a:spcBef>
                <a:spcPts val="0"/>
              </a:spcBef>
              <a:buNone/>
            </a:pPr>
            <a:r>
              <a:rPr lang="en" sz="2400"/>
              <a:t>(Method 2)</a:t>
            </a:r>
          </a:p>
          <a:p>
            <a:pPr lvl="0" rtl="0">
              <a:spcBef>
                <a:spcPts val="0"/>
              </a:spcBef>
              <a:buNone/>
            </a:pPr>
            <a:endParaRPr sz="2400"/>
          </a:p>
          <a:p>
            <a:pPr lvl="0" rtl="0">
              <a:spcBef>
                <a:spcPts val="0"/>
              </a:spcBef>
              <a:buNone/>
            </a:pPr>
            <a:endParaRPr sz="2400"/>
          </a:p>
          <a:p>
            <a:pPr lvl="0" rtl="0">
              <a:spcBef>
                <a:spcPts val="0"/>
              </a:spcBef>
              <a:buNone/>
            </a:pPr>
            <a:endParaRPr sz="2400"/>
          </a:p>
        </p:txBody>
      </p:sp>
      <p:sp>
        <p:nvSpPr>
          <p:cNvPr id="399" name="Shape 399"/>
          <p:cNvSpPr txBox="1">
            <a:spLocks noGrp="1"/>
          </p:cNvSpPr>
          <p:nvPr>
            <p:ph type="sldNum" sz="quarter" idx="12"/>
          </p:nvPr>
        </p:nvSpPr>
        <p:spPr>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dk2"/>
                </a:solidFill>
              </a:rPr>
              <a:t>41</a:t>
            </a:fld>
            <a:endParaRPr lang="en">
              <a:solidFill>
                <a:schemeClr val="dk2"/>
              </a:solidFill>
            </a:endParaRPr>
          </a:p>
        </p:txBody>
      </p:sp>
      <p:sp>
        <p:nvSpPr>
          <p:cNvPr id="400" name="Shape 400"/>
          <p:cNvSpPr txBox="1"/>
          <p:nvPr/>
        </p:nvSpPr>
        <p:spPr>
          <a:xfrm>
            <a:off x="291575" y="1131325"/>
            <a:ext cx="2974200" cy="33825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dk2"/>
                </a:solidFill>
                <a:latin typeface="Open Sans"/>
                <a:ea typeface="Open Sans"/>
                <a:cs typeface="Open Sans"/>
                <a:sym typeface="Open Sans"/>
              </a:rPr>
              <a:t>Access Control</a:t>
            </a:r>
            <a:r>
              <a:rPr lang="en">
                <a:solidFill>
                  <a:schemeClr val="dk2"/>
                </a:solidFill>
                <a:latin typeface="Open Sans"/>
                <a:ea typeface="Open Sans"/>
                <a:cs typeface="Open Sans"/>
                <a:sym typeface="Open Sans"/>
              </a:rPr>
              <a:t> → </a:t>
            </a:r>
            <a:r>
              <a:rPr lang="en" b="1">
                <a:solidFill>
                  <a:schemeClr val="dk2"/>
                </a:solidFill>
                <a:latin typeface="Open Sans"/>
                <a:ea typeface="Open Sans"/>
                <a:cs typeface="Open Sans"/>
                <a:sym typeface="Open Sans"/>
              </a:rPr>
              <a:t>Groups</a:t>
            </a:r>
          </a:p>
          <a:p>
            <a:pPr lvl="0" rtl="0">
              <a:spcBef>
                <a:spcPts val="0"/>
              </a:spcBef>
              <a:buNone/>
            </a:pPr>
            <a:endParaRPr>
              <a:solidFill>
                <a:schemeClr val="dk2"/>
              </a:solidFill>
              <a:latin typeface="Open Sans"/>
              <a:ea typeface="Open Sans"/>
              <a:cs typeface="Open Sans"/>
              <a:sym typeface="Open Sans"/>
            </a:endParaRPr>
          </a:p>
          <a:p>
            <a:pPr lvl="0" rtl="0">
              <a:lnSpc>
                <a:spcPct val="115000"/>
              </a:lnSpc>
              <a:spcBef>
                <a:spcPts val="0"/>
              </a:spcBef>
              <a:buNone/>
            </a:pPr>
            <a:r>
              <a:rPr lang="en" b="1">
                <a:solidFill>
                  <a:schemeClr val="dk2"/>
                </a:solidFill>
                <a:latin typeface="Open Sans"/>
                <a:ea typeface="Open Sans"/>
                <a:cs typeface="Open Sans"/>
                <a:sym typeface="Open Sans"/>
              </a:rPr>
              <a:t>To create a Group: </a:t>
            </a:r>
            <a:r>
              <a:rPr lang="en">
                <a:solidFill>
                  <a:schemeClr val="dk2"/>
                </a:solidFill>
                <a:latin typeface="Open Sans"/>
                <a:ea typeface="Open Sans"/>
                <a:cs typeface="Open Sans"/>
                <a:sym typeface="Open Sans"/>
              </a:rPr>
              <a:t>Click “Click here to add a new Group,” give new Group a name, search for and add E-People to the group, click SAVE.</a:t>
            </a:r>
          </a:p>
          <a:p>
            <a:pPr lvl="0" rtl="0">
              <a:lnSpc>
                <a:spcPct val="115000"/>
              </a:lnSpc>
              <a:spcBef>
                <a:spcPts val="0"/>
              </a:spcBef>
              <a:buNone/>
            </a:pPr>
            <a:endParaRPr>
              <a:solidFill>
                <a:schemeClr val="dk2"/>
              </a:solidFill>
              <a:latin typeface="Open Sans"/>
              <a:ea typeface="Open Sans"/>
              <a:cs typeface="Open Sans"/>
              <a:sym typeface="Open Sans"/>
            </a:endParaRPr>
          </a:p>
          <a:p>
            <a:pPr lvl="0" rtl="0">
              <a:lnSpc>
                <a:spcPct val="115000"/>
              </a:lnSpc>
              <a:spcBef>
                <a:spcPts val="0"/>
              </a:spcBef>
              <a:buNone/>
            </a:pPr>
            <a:r>
              <a:rPr lang="en" b="1" i="1">
                <a:solidFill>
                  <a:schemeClr val="dk2"/>
                </a:solidFill>
                <a:latin typeface="Open Sans"/>
                <a:ea typeface="Open Sans"/>
                <a:cs typeface="Open Sans"/>
                <a:sym typeface="Open Sans"/>
              </a:rPr>
              <a:t>Note: </a:t>
            </a:r>
            <a:r>
              <a:rPr lang="en">
                <a:solidFill>
                  <a:schemeClr val="dk2"/>
                </a:solidFill>
                <a:latin typeface="Open Sans"/>
                <a:ea typeface="Open Sans"/>
                <a:cs typeface="Open Sans"/>
                <a:sym typeface="Open Sans"/>
              </a:rPr>
              <a:t>No privileges are attached to any groups created through this method. But groups created here are available to be authorized in other parts of the interface.</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r>
              <a:rPr lang="en" b="1"/>
              <a:t> </a:t>
            </a:r>
          </a:p>
        </p:txBody>
      </p:sp>
      <p:pic>
        <p:nvPicPr>
          <p:cNvPr id="401" name="Shape 401" descr="Managing Groups 2.PNG"/>
          <p:cNvPicPr preferRelativeResize="0"/>
          <p:nvPr/>
        </p:nvPicPr>
        <p:blipFill>
          <a:blip r:embed="rId3">
            <a:alphaModFix/>
          </a:blip>
          <a:stretch>
            <a:fillRect/>
          </a:stretch>
        </p:blipFill>
        <p:spPr>
          <a:xfrm>
            <a:off x="4149000" y="93302"/>
            <a:ext cx="4665349" cy="4420499"/>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prstGeom prst="rect">
            <a:avLst/>
          </a:prstGeom>
        </p:spPr>
        <p:txBody>
          <a:bodyPr lIns="91425" tIns="91425" rIns="91425" bIns="91425" anchor="t" anchorCtr="0">
            <a:noAutofit/>
          </a:bodyPr>
          <a:lstStyle/>
          <a:p>
            <a:pPr lvl="0" algn="ctr">
              <a:spcBef>
                <a:spcPts val="0"/>
              </a:spcBef>
              <a:buNone/>
            </a:pPr>
            <a:r>
              <a:rPr lang="en"/>
              <a:t>Workflows</a:t>
            </a:r>
          </a:p>
        </p:txBody>
      </p:sp>
      <p:sp>
        <p:nvSpPr>
          <p:cNvPr id="407" name="Shape 407"/>
          <p:cNvSpPr txBox="1">
            <a:spLocks noGrp="1"/>
          </p:cNvSpPr>
          <p:nvPr>
            <p:ph type="sldNum" sz="quarter"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42</a:t>
            </a:fld>
            <a:endParaRPr lang="en"/>
          </a:p>
        </p:txBody>
      </p:sp>
      <p:pic>
        <p:nvPicPr>
          <p:cNvPr id="408" name="Shape 408"/>
          <p:cNvPicPr preferRelativeResize="0"/>
          <p:nvPr/>
        </p:nvPicPr>
        <p:blipFill>
          <a:blip r:embed="rId3">
            <a:alphaModFix/>
          </a:blip>
          <a:stretch>
            <a:fillRect/>
          </a:stretch>
        </p:blipFill>
        <p:spPr>
          <a:xfrm>
            <a:off x="4806050" y="1351500"/>
            <a:ext cx="3810000" cy="2857500"/>
          </a:xfrm>
          <a:prstGeom prst="rect">
            <a:avLst/>
          </a:prstGeom>
          <a:noFill/>
          <a:ln>
            <a:noFill/>
          </a:ln>
        </p:spPr>
      </p:pic>
      <p:sp>
        <p:nvSpPr>
          <p:cNvPr id="409" name="Shape 409"/>
          <p:cNvSpPr txBox="1"/>
          <p:nvPr/>
        </p:nvSpPr>
        <p:spPr>
          <a:xfrm>
            <a:off x="311700" y="1236300"/>
            <a:ext cx="4222200" cy="3218700"/>
          </a:xfrm>
          <a:prstGeom prst="rect">
            <a:avLst/>
          </a:prstGeom>
          <a:noFill/>
          <a:ln>
            <a:noFill/>
          </a:ln>
        </p:spPr>
        <p:txBody>
          <a:bodyPr lIns="91425" tIns="91425" rIns="91425" bIns="91425" anchor="t" anchorCtr="0">
            <a:noAutofit/>
          </a:bodyPr>
          <a:lstStyle/>
          <a:p>
            <a:pPr lvl="0" rtl="0">
              <a:lnSpc>
                <a:spcPct val="90000"/>
              </a:lnSpc>
              <a:spcBef>
                <a:spcPts val="1200"/>
              </a:spcBef>
              <a:spcAft>
                <a:spcPts val="200"/>
              </a:spcAft>
              <a:buNone/>
            </a:pPr>
            <a:r>
              <a:rPr lang="en" sz="1800">
                <a:solidFill>
                  <a:srgbClr val="404040"/>
                </a:solidFill>
                <a:latin typeface="Open Sans"/>
                <a:ea typeface="Open Sans"/>
                <a:cs typeface="Open Sans"/>
                <a:sym typeface="Open Sans"/>
              </a:rPr>
              <a:t>Without a Workflow in place, items submitted to a Collection in DSpace will automatically be archived and published.</a:t>
            </a:r>
          </a:p>
          <a:p>
            <a:pPr lvl="0" rtl="0">
              <a:lnSpc>
                <a:spcPct val="90000"/>
              </a:lnSpc>
              <a:spcBef>
                <a:spcPts val="1200"/>
              </a:spcBef>
              <a:spcAft>
                <a:spcPts val="200"/>
              </a:spcAft>
              <a:buNone/>
            </a:pPr>
            <a:r>
              <a:rPr lang="en" sz="1800">
                <a:solidFill>
                  <a:srgbClr val="404040"/>
                </a:solidFill>
                <a:latin typeface="Open Sans"/>
                <a:ea typeface="Open Sans"/>
                <a:cs typeface="Open Sans"/>
                <a:sym typeface="Open Sans"/>
              </a:rPr>
              <a:t>Workflows allow for one, or multiple, steps for reviewing submissions and editing metadata prior to publication.</a:t>
            </a:r>
          </a:p>
          <a:p>
            <a:pPr marL="457200" lvl="0" indent="-228600" rtl="0">
              <a:lnSpc>
                <a:spcPct val="90000"/>
              </a:lnSpc>
              <a:spcBef>
                <a:spcPts val="200"/>
              </a:spcBef>
              <a:spcAft>
                <a:spcPts val="400"/>
              </a:spcAft>
              <a:buClr>
                <a:srgbClr val="404040"/>
              </a:buClr>
              <a:buFont typeface="Open Sans"/>
              <a:buChar char="●"/>
            </a:pPr>
            <a:r>
              <a:rPr lang="en">
                <a:solidFill>
                  <a:srgbClr val="404040"/>
                </a:solidFill>
                <a:latin typeface="Open Sans"/>
                <a:ea typeface="Open Sans"/>
                <a:cs typeface="Open Sans"/>
                <a:sym typeface="Open Sans"/>
              </a:rPr>
              <a:t>A Workflow can have 1, 2, or 3 steps.</a:t>
            </a:r>
          </a:p>
          <a:p>
            <a:pPr marL="457200" lvl="0" indent="-228600" rtl="0">
              <a:lnSpc>
                <a:spcPct val="90000"/>
              </a:lnSpc>
              <a:spcBef>
                <a:spcPts val="200"/>
              </a:spcBef>
              <a:spcAft>
                <a:spcPts val="400"/>
              </a:spcAft>
              <a:buClr>
                <a:srgbClr val="404040"/>
              </a:buClr>
              <a:buFont typeface="Open Sans"/>
              <a:buChar char="●"/>
            </a:pPr>
            <a:r>
              <a:rPr lang="en">
                <a:solidFill>
                  <a:srgbClr val="404040"/>
                </a:solidFill>
                <a:latin typeface="Open Sans"/>
                <a:ea typeface="Open Sans"/>
                <a:cs typeface="Open Sans"/>
                <a:sym typeface="Open Sans"/>
              </a:rPr>
              <a:t>Each step will have an E-Person Group attached.</a:t>
            </a:r>
          </a:p>
          <a:p>
            <a:pPr lvl="0" rtl="0">
              <a:lnSpc>
                <a:spcPct val="90000"/>
              </a:lnSpc>
              <a:spcBef>
                <a:spcPts val="1200"/>
              </a:spcBef>
              <a:spcAft>
                <a:spcPts val="200"/>
              </a:spcAft>
              <a:buNone/>
            </a:pPr>
            <a:endParaRPr sz="1800">
              <a:solidFill>
                <a:srgbClr val="404040"/>
              </a:solidFill>
              <a:latin typeface="Calibri"/>
              <a:ea typeface="Calibri"/>
              <a:cs typeface="Calibri"/>
              <a:sym typeface="Calibri"/>
            </a:endParaRPr>
          </a:p>
          <a:p>
            <a:pPr lvl="0" rtl="0">
              <a:lnSpc>
                <a:spcPct val="90000"/>
              </a:lnSpc>
              <a:spcBef>
                <a:spcPts val="1200"/>
              </a:spcBef>
              <a:spcAft>
                <a:spcPts val="200"/>
              </a:spcAft>
              <a:buNone/>
            </a:pPr>
            <a:endParaRPr sz="2000">
              <a:solidFill>
                <a:srgbClr val="404040"/>
              </a:solidFill>
              <a:latin typeface="Calibri"/>
              <a:ea typeface="Calibri"/>
              <a:cs typeface="Calibri"/>
              <a:sym typeface="Calibri"/>
            </a:endParaRPr>
          </a:p>
          <a:p>
            <a:pPr lvl="0">
              <a:spcBef>
                <a:spcPts val="0"/>
              </a:spcBef>
              <a:buNone/>
            </a:pPr>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370025" y="235100"/>
            <a:ext cx="8520600" cy="707400"/>
          </a:xfrm>
          <a:prstGeom prst="rect">
            <a:avLst/>
          </a:prstGeom>
        </p:spPr>
        <p:txBody>
          <a:bodyPr lIns="91425" tIns="91425" rIns="91425" bIns="91425" anchor="t" anchorCtr="0">
            <a:noAutofit/>
          </a:bodyPr>
          <a:lstStyle/>
          <a:p>
            <a:pPr lvl="0" algn="ctr">
              <a:spcBef>
                <a:spcPts val="0"/>
              </a:spcBef>
              <a:buNone/>
            </a:pPr>
            <a:r>
              <a:rPr lang="en"/>
              <a:t>Available Workflow Steps</a:t>
            </a:r>
          </a:p>
        </p:txBody>
      </p:sp>
      <p:sp>
        <p:nvSpPr>
          <p:cNvPr id="415" name="Shape 415"/>
          <p:cNvSpPr txBox="1">
            <a:spLocks noGrp="1"/>
          </p:cNvSpPr>
          <p:nvPr>
            <p:ph type="sldNum" sz="quarter"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43</a:t>
            </a:fld>
            <a:endParaRPr lang="en"/>
          </a:p>
        </p:txBody>
      </p:sp>
      <p:pic>
        <p:nvPicPr>
          <p:cNvPr id="416" name="Shape 416"/>
          <p:cNvPicPr preferRelativeResize="0"/>
          <p:nvPr/>
        </p:nvPicPr>
        <p:blipFill>
          <a:blip r:embed="rId3">
            <a:alphaModFix/>
          </a:blip>
          <a:stretch>
            <a:fillRect/>
          </a:stretch>
        </p:blipFill>
        <p:spPr>
          <a:xfrm>
            <a:off x="152400" y="1304825"/>
            <a:ext cx="8839200" cy="2853453"/>
          </a:xfrm>
          <a:prstGeom prst="rect">
            <a:avLst/>
          </a:prstGeom>
          <a:noFill/>
          <a:ln>
            <a:noFill/>
          </a:ln>
        </p:spPr>
      </p:pic>
      <p:sp>
        <p:nvSpPr>
          <p:cNvPr id="417" name="Shape 417"/>
          <p:cNvSpPr txBox="1"/>
          <p:nvPr/>
        </p:nvSpPr>
        <p:spPr>
          <a:xfrm>
            <a:off x="1282950" y="4099950"/>
            <a:ext cx="7347900" cy="11547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a:latin typeface="Open Sans"/>
                <a:ea typeface="Open Sans"/>
                <a:cs typeface="Open Sans"/>
                <a:sym typeface="Open Sans"/>
              </a:rPr>
              <a:t>Notes: A collection might have one or all of these steps. It could have any one of these steps but not the other two.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prstGeom prst="rect">
            <a:avLst/>
          </a:prstGeom>
        </p:spPr>
        <p:txBody>
          <a:bodyPr lIns="91425" tIns="91425" rIns="91425" bIns="91425" anchor="t" anchorCtr="0">
            <a:noAutofit/>
          </a:bodyPr>
          <a:lstStyle/>
          <a:p>
            <a:pPr lvl="0" algn="ctr">
              <a:spcBef>
                <a:spcPts val="0"/>
              </a:spcBef>
              <a:buNone/>
            </a:pPr>
            <a:r>
              <a:rPr lang="en"/>
              <a:t>A Workflow with all three steps</a:t>
            </a:r>
          </a:p>
        </p:txBody>
      </p:sp>
      <p:sp>
        <p:nvSpPr>
          <p:cNvPr id="423" name="Shape 423"/>
          <p:cNvSpPr txBox="1">
            <a:spLocks noGrp="1"/>
          </p:cNvSpPr>
          <p:nvPr>
            <p:ph type="sldNum" sz="quarter"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44</a:t>
            </a:fld>
            <a:endParaRPr lang="en"/>
          </a:p>
        </p:txBody>
      </p:sp>
      <p:pic>
        <p:nvPicPr>
          <p:cNvPr id="424" name="Shape 424"/>
          <p:cNvPicPr preferRelativeResize="0"/>
          <p:nvPr/>
        </p:nvPicPr>
        <p:blipFill>
          <a:blip r:embed="rId3">
            <a:alphaModFix/>
          </a:blip>
          <a:stretch>
            <a:fillRect/>
          </a:stretch>
        </p:blipFill>
        <p:spPr>
          <a:xfrm>
            <a:off x="152400" y="1304825"/>
            <a:ext cx="8839200" cy="2862516"/>
          </a:xfrm>
          <a:prstGeom prst="rect">
            <a:avLst/>
          </a:prstGeom>
          <a:noFill/>
          <a:ln>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311700" y="316725"/>
            <a:ext cx="8520600" cy="707400"/>
          </a:xfrm>
          <a:prstGeom prst="rect">
            <a:avLst/>
          </a:prstGeom>
        </p:spPr>
        <p:txBody>
          <a:bodyPr lIns="91425" tIns="91425" rIns="91425" bIns="91425" anchor="t" anchorCtr="0">
            <a:noAutofit/>
          </a:bodyPr>
          <a:lstStyle/>
          <a:p>
            <a:pPr lvl="0" algn="ctr">
              <a:spcBef>
                <a:spcPts val="0"/>
              </a:spcBef>
              <a:buNone/>
            </a:pPr>
            <a:r>
              <a:rPr lang="en"/>
              <a:t>Creating a Collection Workflow</a:t>
            </a:r>
          </a:p>
        </p:txBody>
      </p:sp>
      <p:sp>
        <p:nvSpPr>
          <p:cNvPr id="430" name="Shape 430"/>
          <p:cNvSpPr txBox="1">
            <a:spLocks noGrp="1"/>
          </p:cNvSpPr>
          <p:nvPr>
            <p:ph type="sldNum" sz="quarter"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45</a:t>
            </a:fld>
            <a:endParaRPr lang="en"/>
          </a:p>
        </p:txBody>
      </p:sp>
      <p:sp>
        <p:nvSpPr>
          <p:cNvPr id="431" name="Shape 431"/>
          <p:cNvSpPr txBox="1"/>
          <p:nvPr/>
        </p:nvSpPr>
        <p:spPr>
          <a:xfrm>
            <a:off x="1189650" y="863075"/>
            <a:ext cx="6717900" cy="7839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432" name="Shape 432"/>
          <p:cNvSpPr txBox="1"/>
          <p:nvPr/>
        </p:nvSpPr>
        <p:spPr>
          <a:xfrm>
            <a:off x="69975" y="1341275"/>
            <a:ext cx="2414400" cy="29625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dk2"/>
                </a:solidFill>
                <a:latin typeface="Open Sans"/>
                <a:ea typeface="Open Sans"/>
                <a:cs typeface="Open Sans"/>
                <a:sym typeface="Open Sans"/>
              </a:rPr>
              <a:t>Edit Collection</a:t>
            </a:r>
            <a:r>
              <a:rPr lang="en">
                <a:solidFill>
                  <a:schemeClr val="dk2"/>
                </a:solidFill>
                <a:latin typeface="Open Sans"/>
                <a:ea typeface="Open Sans"/>
                <a:cs typeface="Open Sans"/>
                <a:sym typeface="Open Sans"/>
              </a:rPr>
              <a:t> → </a:t>
            </a:r>
            <a:r>
              <a:rPr lang="en" b="1">
                <a:solidFill>
                  <a:schemeClr val="dk2"/>
                </a:solidFill>
                <a:latin typeface="Open Sans"/>
                <a:ea typeface="Open Sans"/>
                <a:cs typeface="Open Sans"/>
                <a:sym typeface="Open Sans"/>
              </a:rPr>
              <a:t>Assign Roles</a:t>
            </a:r>
          </a:p>
          <a:p>
            <a:pPr marL="457200" lvl="0" indent="-228600" rtl="0">
              <a:spcBef>
                <a:spcPts val="0"/>
              </a:spcBef>
              <a:buClr>
                <a:schemeClr val="dk2"/>
              </a:buClr>
              <a:buFont typeface="Open Sans"/>
              <a:buChar char="●"/>
            </a:pPr>
            <a:r>
              <a:rPr lang="en">
                <a:solidFill>
                  <a:schemeClr val="dk2"/>
                </a:solidFill>
                <a:latin typeface="Open Sans"/>
                <a:ea typeface="Open Sans"/>
                <a:cs typeface="Open Sans"/>
                <a:sym typeface="Open Sans"/>
              </a:rPr>
              <a:t>Create a Group for the Workflow step(s) you want. </a:t>
            </a:r>
          </a:p>
          <a:p>
            <a:pPr marL="457200" lvl="0" indent="-228600">
              <a:spcBef>
                <a:spcPts val="0"/>
              </a:spcBef>
              <a:buClr>
                <a:schemeClr val="dk2"/>
              </a:buClr>
              <a:buFont typeface="Open Sans"/>
              <a:buChar char="●"/>
            </a:pPr>
            <a:r>
              <a:rPr lang="en">
                <a:solidFill>
                  <a:schemeClr val="dk2"/>
                </a:solidFill>
                <a:latin typeface="Open Sans"/>
                <a:ea typeface="Open Sans"/>
                <a:cs typeface="Open Sans"/>
                <a:sym typeface="Open Sans"/>
              </a:rPr>
              <a:t>A step without a Group does not exist.</a:t>
            </a:r>
          </a:p>
        </p:txBody>
      </p:sp>
      <p:pic>
        <p:nvPicPr>
          <p:cNvPr id="433" name="Shape 433" descr="Collection Workflow Steps.PNG"/>
          <p:cNvPicPr preferRelativeResize="0"/>
          <p:nvPr/>
        </p:nvPicPr>
        <p:blipFill>
          <a:blip r:embed="rId3">
            <a:alphaModFix/>
          </a:blip>
          <a:stretch>
            <a:fillRect/>
          </a:stretch>
        </p:blipFill>
        <p:spPr>
          <a:xfrm>
            <a:off x="2286150" y="1073025"/>
            <a:ext cx="6717899" cy="3627275"/>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prstGeom prst="rect">
            <a:avLst/>
          </a:prstGeom>
        </p:spPr>
        <p:txBody>
          <a:bodyPr lIns="91425" tIns="91425" rIns="91425" bIns="91425" anchor="t" anchorCtr="0">
            <a:noAutofit/>
          </a:bodyPr>
          <a:lstStyle/>
          <a:p>
            <a:pPr lvl="0" algn="ctr">
              <a:spcBef>
                <a:spcPts val="0"/>
              </a:spcBef>
              <a:buNone/>
            </a:pPr>
            <a:r>
              <a:rPr lang="en"/>
              <a:t>Working Within a Workflow</a:t>
            </a:r>
          </a:p>
        </p:txBody>
      </p:sp>
      <p:sp>
        <p:nvSpPr>
          <p:cNvPr id="439" name="Shape 439"/>
          <p:cNvSpPr txBox="1">
            <a:spLocks noGrp="1"/>
          </p:cNvSpPr>
          <p:nvPr>
            <p:ph type="sldNum" sz="quarter"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46</a:t>
            </a:fld>
            <a:endParaRPr lang="en"/>
          </a:p>
        </p:txBody>
      </p:sp>
      <p:sp>
        <p:nvSpPr>
          <p:cNvPr id="440" name="Shape 440"/>
          <p:cNvSpPr txBox="1"/>
          <p:nvPr/>
        </p:nvSpPr>
        <p:spPr>
          <a:xfrm>
            <a:off x="311700" y="1189650"/>
            <a:ext cx="2662500" cy="3440400"/>
          </a:xfrm>
          <a:prstGeom prst="rect">
            <a:avLst/>
          </a:prstGeom>
          <a:noFill/>
          <a:ln>
            <a:noFill/>
          </a:ln>
        </p:spPr>
        <p:txBody>
          <a:bodyPr lIns="91425" tIns="91425" rIns="91425" bIns="91425" anchor="t" anchorCtr="0">
            <a:noAutofit/>
          </a:bodyPr>
          <a:lstStyle/>
          <a:p>
            <a:pPr lvl="0" rtl="0">
              <a:lnSpc>
                <a:spcPct val="90000"/>
              </a:lnSpc>
              <a:spcBef>
                <a:spcPts val="1200"/>
              </a:spcBef>
              <a:spcAft>
                <a:spcPts val="200"/>
              </a:spcAft>
              <a:buNone/>
            </a:pPr>
            <a:r>
              <a:rPr lang="en" sz="2000" dirty="0">
                <a:solidFill>
                  <a:srgbClr val="D34817"/>
                </a:solidFill>
                <a:latin typeface="Open Sans"/>
                <a:ea typeface="Open Sans"/>
                <a:cs typeface="Open Sans"/>
                <a:sym typeface="Open Sans"/>
              </a:rPr>
              <a:t> </a:t>
            </a:r>
            <a:r>
              <a:rPr lang="en" dirty="0">
                <a:solidFill>
                  <a:schemeClr val="dk2"/>
                </a:solidFill>
                <a:latin typeface="Open Sans"/>
                <a:ea typeface="Open Sans"/>
                <a:cs typeface="Open Sans"/>
                <a:sym typeface="Open Sans"/>
              </a:rPr>
              <a:t>Submitter submits item to a Collection with “Step 2” in place. Submitter gets this message:</a:t>
            </a:r>
          </a:p>
          <a:p>
            <a:pPr marL="457200" lvl="0" indent="-228600" rtl="0">
              <a:lnSpc>
                <a:spcPct val="90000"/>
              </a:lnSpc>
              <a:spcBef>
                <a:spcPts val="200"/>
              </a:spcBef>
              <a:spcAft>
                <a:spcPts val="400"/>
              </a:spcAft>
              <a:buClr>
                <a:schemeClr val="dk2"/>
              </a:buClr>
              <a:buFont typeface="Open Sans"/>
              <a:buChar char="●"/>
            </a:pPr>
            <a:r>
              <a:rPr lang="en" dirty="0">
                <a:solidFill>
                  <a:schemeClr val="dk2"/>
                </a:solidFill>
                <a:latin typeface="Open Sans"/>
                <a:ea typeface="Open Sans"/>
                <a:cs typeface="Open Sans"/>
                <a:sym typeface="Open Sans"/>
              </a:rPr>
              <a:t>An email is sent to every E-Person in the Workflow/Reviewer Group.</a:t>
            </a:r>
          </a:p>
          <a:p>
            <a:pPr lvl="0" rtl="0">
              <a:lnSpc>
                <a:spcPct val="90000"/>
              </a:lnSpc>
              <a:spcBef>
                <a:spcPts val="1200"/>
              </a:spcBef>
              <a:spcAft>
                <a:spcPts val="200"/>
              </a:spcAft>
              <a:buNone/>
            </a:pPr>
            <a:r>
              <a:rPr lang="en" dirty="0">
                <a:solidFill>
                  <a:schemeClr val="dk2"/>
                </a:solidFill>
                <a:latin typeface="Open Sans"/>
                <a:ea typeface="Open Sans"/>
                <a:cs typeface="Open Sans"/>
                <a:sym typeface="Open Sans"/>
              </a:rPr>
              <a:t>Reviewer Group also sees this on their Submissions page: </a:t>
            </a:r>
          </a:p>
          <a:p>
            <a:pPr lvl="0" rtl="0">
              <a:lnSpc>
                <a:spcPct val="90000"/>
              </a:lnSpc>
              <a:spcBef>
                <a:spcPts val="200"/>
              </a:spcBef>
              <a:spcAft>
                <a:spcPts val="400"/>
              </a:spcAft>
              <a:buNone/>
            </a:pPr>
            <a:endParaRPr dirty="0">
              <a:solidFill>
                <a:srgbClr val="404040"/>
              </a:solidFill>
              <a:latin typeface="Calibri"/>
              <a:ea typeface="Calibri"/>
              <a:cs typeface="Calibri"/>
              <a:sym typeface="Calibri"/>
            </a:endParaRPr>
          </a:p>
          <a:p>
            <a:pPr lvl="0" rtl="0">
              <a:lnSpc>
                <a:spcPct val="90000"/>
              </a:lnSpc>
              <a:spcBef>
                <a:spcPts val="1200"/>
              </a:spcBef>
              <a:spcAft>
                <a:spcPts val="200"/>
              </a:spcAft>
              <a:buNone/>
            </a:pPr>
            <a:endParaRPr dirty="0">
              <a:solidFill>
                <a:srgbClr val="404040"/>
              </a:solidFill>
              <a:latin typeface="Calibri"/>
              <a:ea typeface="Calibri"/>
              <a:cs typeface="Calibri"/>
              <a:sym typeface="Calibri"/>
            </a:endParaRPr>
          </a:p>
          <a:p>
            <a:pPr lvl="0">
              <a:spcBef>
                <a:spcPts val="0"/>
              </a:spcBef>
              <a:buNone/>
            </a:pPr>
            <a:endParaRPr dirty="0"/>
          </a:p>
        </p:txBody>
      </p:sp>
      <p:pic>
        <p:nvPicPr>
          <p:cNvPr id="441" name="Shape 441" descr="Submission complete.PNG"/>
          <p:cNvPicPr preferRelativeResize="0"/>
          <p:nvPr/>
        </p:nvPicPr>
        <p:blipFill>
          <a:blip r:embed="rId3">
            <a:alphaModFix/>
          </a:blip>
          <a:stretch>
            <a:fillRect/>
          </a:stretch>
        </p:blipFill>
        <p:spPr>
          <a:xfrm>
            <a:off x="3034500" y="1189647"/>
            <a:ext cx="6109500" cy="1652527"/>
          </a:xfrm>
          <a:prstGeom prst="rect">
            <a:avLst/>
          </a:prstGeom>
          <a:noFill/>
          <a:ln>
            <a:noFill/>
          </a:ln>
        </p:spPr>
      </p:pic>
      <p:cxnSp>
        <p:nvCxnSpPr>
          <p:cNvPr id="442" name="Shape 442"/>
          <p:cNvCxnSpPr/>
          <p:nvPr/>
        </p:nvCxnSpPr>
        <p:spPr>
          <a:xfrm rot="10800000" flipH="1">
            <a:off x="1586200" y="2111075"/>
            <a:ext cx="1714500" cy="186600"/>
          </a:xfrm>
          <a:prstGeom prst="straightConnector1">
            <a:avLst/>
          </a:prstGeom>
          <a:noFill/>
          <a:ln w="19050" cap="flat" cmpd="sng">
            <a:solidFill>
              <a:schemeClr val="dk2"/>
            </a:solidFill>
            <a:prstDash val="solid"/>
            <a:round/>
            <a:headEnd type="none" w="lg" len="lg"/>
            <a:tailEnd type="triangle" w="lg" len="lg"/>
          </a:ln>
        </p:spPr>
      </p:cxnSp>
      <p:pic>
        <p:nvPicPr>
          <p:cNvPr id="443" name="Shape 443" descr="Sumissions menu.PNG"/>
          <p:cNvPicPr preferRelativeResize="0"/>
          <p:nvPr/>
        </p:nvPicPr>
        <p:blipFill>
          <a:blip r:embed="rId4">
            <a:alphaModFix/>
          </a:blip>
          <a:stretch>
            <a:fillRect/>
          </a:stretch>
        </p:blipFill>
        <p:spPr>
          <a:xfrm>
            <a:off x="3034500" y="2749649"/>
            <a:ext cx="5423424" cy="1992575"/>
          </a:xfrm>
          <a:prstGeom prst="rect">
            <a:avLst/>
          </a:prstGeom>
          <a:noFill/>
          <a:ln>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9" name="Shape 449"/>
          <p:cNvSpPr txBox="1">
            <a:spLocks noGrp="1"/>
          </p:cNvSpPr>
          <p:nvPr>
            <p:ph type="sldNum" sz="quarter"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47</a:t>
            </a:fld>
            <a:endParaRPr lang="en"/>
          </a:p>
        </p:txBody>
      </p:sp>
      <p:sp>
        <p:nvSpPr>
          <p:cNvPr id="448" name="Shape 448"/>
          <p:cNvSpPr txBox="1">
            <a:spLocks noGrp="1"/>
          </p:cNvSpPr>
          <p:nvPr>
            <p:ph type="title" idx="4294967295"/>
          </p:nvPr>
        </p:nvSpPr>
        <p:spPr>
          <a:xfrm>
            <a:off x="0" y="117475"/>
            <a:ext cx="8520113" cy="706438"/>
          </a:xfrm>
          <a:prstGeom prst="rect">
            <a:avLst/>
          </a:prstGeom>
        </p:spPr>
        <p:txBody>
          <a:bodyPr lIns="91425" tIns="91425" rIns="91425" bIns="91425" anchor="t" anchorCtr="0">
            <a:noAutofit/>
          </a:bodyPr>
          <a:lstStyle/>
          <a:p>
            <a:pPr lvl="0">
              <a:spcBef>
                <a:spcPts val="0"/>
              </a:spcBef>
              <a:buNone/>
            </a:pPr>
            <a:r>
              <a:rPr lang="en"/>
              <a:t>Workflow Cont.</a:t>
            </a:r>
          </a:p>
        </p:txBody>
      </p:sp>
      <p:sp>
        <p:nvSpPr>
          <p:cNvPr id="450" name="Shape 450"/>
          <p:cNvSpPr txBox="1"/>
          <p:nvPr/>
        </p:nvSpPr>
        <p:spPr>
          <a:xfrm>
            <a:off x="126250" y="824400"/>
            <a:ext cx="2586300" cy="3207300"/>
          </a:xfrm>
          <a:prstGeom prst="rect">
            <a:avLst/>
          </a:prstGeom>
          <a:noFill/>
          <a:ln>
            <a:noFill/>
          </a:ln>
        </p:spPr>
        <p:txBody>
          <a:bodyPr lIns="91425" tIns="91425" rIns="91425" bIns="91425" anchor="t" anchorCtr="0">
            <a:noAutofit/>
          </a:bodyPr>
          <a:lstStyle/>
          <a:p>
            <a:pPr lvl="0" rtl="0">
              <a:lnSpc>
                <a:spcPct val="90000"/>
              </a:lnSpc>
              <a:spcBef>
                <a:spcPts val="1200"/>
              </a:spcBef>
              <a:spcAft>
                <a:spcPts val="200"/>
              </a:spcAft>
              <a:buNone/>
            </a:pPr>
            <a:r>
              <a:rPr lang="en" sz="1800">
                <a:solidFill>
                  <a:schemeClr val="dk2"/>
                </a:solidFill>
                <a:latin typeface="Open Sans"/>
                <a:ea typeface="Open Sans"/>
                <a:cs typeface="Open Sans"/>
                <a:sym typeface="Open Sans"/>
              </a:rPr>
              <a:t>Review takes the task and reviews submitted item.</a:t>
            </a:r>
          </a:p>
          <a:p>
            <a:pPr lvl="0" rtl="0">
              <a:lnSpc>
                <a:spcPct val="90000"/>
              </a:lnSpc>
              <a:spcBef>
                <a:spcPts val="1200"/>
              </a:spcBef>
              <a:spcAft>
                <a:spcPts val="200"/>
              </a:spcAft>
              <a:buNone/>
            </a:pPr>
            <a:r>
              <a:rPr lang="en" sz="1800">
                <a:solidFill>
                  <a:schemeClr val="dk2"/>
                </a:solidFill>
                <a:latin typeface="Open Sans"/>
                <a:ea typeface="Open Sans"/>
                <a:cs typeface="Open Sans"/>
                <a:sym typeface="Open Sans"/>
              </a:rPr>
              <a:t>Reviewer can edit the item’s metadata, approve or reject the item, or return the item to the pool for another Reviewer to pick up. </a:t>
            </a:r>
          </a:p>
          <a:p>
            <a:pPr lvl="0">
              <a:spcBef>
                <a:spcPts val="0"/>
              </a:spcBef>
              <a:buNone/>
            </a:pPr>
            <a:endParaRPr/>
          </a:p>
        </p:txBody>
      </p:sp>
      <p:pic>
        <p:nvPicPr>
          <p:cNvPr id="451" name="Shape 451" descr="workflow tasks.PNG"/>
          <p:cNvPicPr preferRelativeResize="0"/>
          <p:nvPr/>
        </p:nvPicPr>
        <p:blipFill>
          <a:blip r:embed="rId3">
            <a:alphaModFix/>
          </a:blip>
          <a:stretch>
            <a:fillRect/>
          </a:stretch>
        </p:blipFill>
        <p:spPr>
          <a:xfrm>
            <a:off x="2712550" y="116999"/>
            <a:ext cx="6431449" cy="4403914"/>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prstGeom prst="rect">
            <a:avLst/>
          </a:prstGeom>
        </p:spPr>
        <p:txBody>
          <a:bodyPr lIns="91425" tIns="91425" rIns="91425" bIns="91425" anchor="t" anchorCtr="0">
            <a:noAutofit/>
          </a:bodyPr>
          <a:lstStyle/>
          <a:p>
            <a:pPr lvl="0" algn="ctr">
              <a:spcBef>
                <a:spcPts val="0"/>
              </a:spcBef>
              <a:buNone/>
            </a:pPr>
            <a:r>
              <a:rPr lang="en"/>
              <a:t>Authorization Policies</a:t>
            </a:r>
          </a:p>
        </p:txBody>
      </p:sp>
      <p:sp>
        <p:nvSpPr>
          <p:cNvPr id="457" name="Shape 457"/>
          <p:cNvSpPr txBox="1">
            <a:spLocks noGrp="1"/>
          </p:cNvSpPr>
          <p:nvPr>
            <p:ph type="sldNum" sz="quarter"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48</a:t>
            </a:fld>
            <a:endParaRPr lang="en"/>
          </a:p>
        </p:txBody>
      </p:sp>
      <p:pic>
        <p:nvPicPr>
          <p:cNvPr id="458" name="Shape 458"/>
          <p:cNvPicPr preferRelativeResize="0"/>
          <p:nvPr/>
        </p:nvPicPr>
        <p:blipFill>
          <a:blip r:embed="rId3">
            <a:alphaModFix/>
          </a:blip>
          <a:stretch>
            <a:fillRect/>
          </a:stretch>
        </p:blipFill>
        <p:spPr>
          <a:xfrm>
            <a:off x="5517500" y="1200575"/>
            <a:ext cx="3381375" cy="3381375"/>
          </a:xfrm>
          <a:prstGeom prst="rect">
            <a:avLst/>
          </a:prstGeom>
          <a:noFill/>
          <a:ln>
            <a:noFill/>
          </a:ln>
        </p:spPr>
      </p:pic>
      <p:sp>
        <p:nvSpPr>
          <p:cNvPr id="459" name="Shape 459"/>
          <p:cNvSpPr txBox="1"/>
          <p:nvPr/>
        </p:nvSpPr>
        <p:spPr>
          <a:xfrm>
            <a:off x="268250" y="1317950"/>
            <a:ext cx="4746900" cy="16446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600">
                <a:solidFill>
                  <a:schemeClr val="dk2"/>
                </a:solidFill>
              </a:rPr>
              <a:t>VERY specific permissions can be created for e-persons and groups by creating authorization policies at the Collection, Item, or Bitstream Level.</a:t>
            </a:r>
          </a:p>
          <a:p>
            <a:pPr lvl="0">
              <a:spcBef>
                <a:spcPts val="0"/>
              </a:spcBef>
              <a:buNone/>
            </a:pPr>
            <a:endParaRPr/>
          </a:p>
        </p:txBody>
      </p:sp>
      <p:pic>
        <p:nvPicPr>
          <p:cNvPr id="460" name="Shape 460" descr="Authorizations menu.PNG"/>
          <p:cNvPicPr preferRelativeResize="0"/>
          <p:nvPr/>
        </p:nvPicPr>
        <p:blipFill>
          <a:blip r:embed="rId4">
            <a:alphaModFix/>
          </a:blip>
          <a:stretch>
            <a:fillRect/>
          </a:stretch>
        </p:blipFill>
        <p:spPr>
          <a:xfrm>
            <a:off x="1262500" y="2440750"/>
            <a:ext cx="2758400" cy="1977925"/>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prstGeom prst="rect">
            <a:avLst/>
          </a:prstGeom>
        </p:spPr>
        <p:txBody>
          <a:bodyPr lIns="91425" tIns="91425" rIns="91425" bIns="91425" anchor="t" anchorCtr="0">
            <a:noAutofit/>
          </a:bodyPr>
          <a:lstStyle/>
          <a:p>
            <a:pPr lvl="0" algn="ctr">
              <a:spcBef>
                <a:spcPts val="0"/>
              </a:spcBef>
              <a:buNone/>
            </a:pPr>
            <a:r>
              <a:rPr lang="en"/>
              <a:t>Collection-Level Authorization Policies</a:t>
            </a:r>
          </a:p>
        </p:txBody>
      </p:sp>
      <p:sp>
        <p:nvSpPr>
          <p:cNvPr id="466" name="Shape 466"/>
          <p:cNvSpPr txBox="1">
            <a:spLocks noGrp="1"/>
          </p:cNvSpPr>
          <p:nvPr>
            <p:ph type="sldNum" sz="quarter"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49</a:t>
            </a:fld>
            <a:endParaRPr lang="en"/>
          </a:p>
        </p:txBody>
      </p:sp>
      <p:pic>
        <p:nvPicPr>
          <p:cNvPr id="467" name="Shape 467"/>
          <p:cNvPicPr preferRelativeResize="0"/>
          <p:nvPr/>
        </p:nvPicPr>
        <p:blipFill>
          <a:blip r:embed="rId3">
            <a:alphaModFix/>
          </a:blip>
          <a:stretch>
            <a:fillRect/>
          </a:stretch>
        </p:blipFill>
        <p:spPr>
          <a:xfrm>
            <a:off x="775675" y="1304825"/>
            <a:ext cx="8056624" cy="3172879"/>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The Directory of Open Access Repositories - </a:t>
            </a:r>
            <a:r>
              <a:rPr lang="en-US" sz="2800" b="1" i="1" dirty="0" err="1"/>
              <a:t>Open</a:t>
            </a:r>
            <a:r>
              <a:rPr lang="en-US" sz="2800" b="1" dirty="0" err="1"/>
              <a:t>DOAR</a:t>
            </a:r>
            <a:r>
              <a:rPr lang="en-US" sz="2800" b="1" dirty="0"/>
              <a:t/>
            </a:r>
            <a:br>
              <a:rPr lang="en-US" sz="2800" b="1" dirty="0"/>
            </a:br>
            <a:endParaRPr lang="en-US" sz="2800" dirty="0"/>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5</a:t>
            </a:fld>
            <a:endParaRPr lang="en"/>
          </a:p>
        </p:txBody>
      </p:sp>
      <p:sp>
        <p:nvSpPr>
          <p:cNvPr id="8" name="Rectangle 2"/>
          <p:cNvSpPr>
            <a:spLocks noGrp="1" noChangeArrowheads="1"/>
          </p:cNvSpPr>
          <p:nvPr>
            <p:ph sz="half" idx="1"/>
          </p:nvPr>
        </p:nvSpPr>
        <p:spPr bwMode="auto">
          <a:xfrm>
            <a:off x="457201" y="1487302"/>
            <a:ext cx="3980688"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1"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3"/>
              </a:rPr>
              <a:t>IRAN</a:t>
            </a:r>
            <a:endParaRPr kumimoji="0" lang="fa-IR" altLang="en-US" sz="1000" b="1"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3"/>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1"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3"/>
              </a:rPr>
              <a:t>Aja University of Medical </a:t>
            </a:r>
            <a:r>
              <a:rPr kumimoji="0" lang="en-US" altLang="en-US" sz="1000" b="1" i="0" u="none" strike="noStrike" cap="none" normalizeH="0" baseline="0" dirty="0" err="1" smtClean="0">
                <a:ln>
                  <a:noFill/>
                </a:ln>
                <a:solidFill>
                  <a:srgbClr val="653D96"/>
                </a:solidFill>
                <a:effectLst/>
                <a:latin typeface="Arial" panose="020B0604020202020204" pitchFamily="34" charset="0"/>
                <a:cs typeface="Arial" panose="020B0604020202020204" pitchFamily="34" charset="0"/>
                <a:hlinkClick r:id="rId3"/>
              </a:rPr>
              <a:t>Sience</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 </a:t>
            </a:r>
            <a:r>
              <a:rPr kumimoji="0" lang="en-US" altLang="en-US" sz="900" b="0"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4"/>
              </a:rPr>
              <a:t>http://www.ajaums.ac.ir/</a:t>
            </a:r>
            <a:endPar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000" b="1" i="1" u="none" strike="noStrike" cap="none" normalizeH="0" baseline="0" dirty="0" err="1" smtClean="0">
                <a:ln>
                  <a:noFill/>
                </a:ln>
                <a:solidFill>
                  <a:srgbClr val="653D96"/>
                </a:solidFill>
                <a:effectLst/>
                <a:latin typeface="Arial" panose="020B0604020202020204" pitchFamily="34" charset="0"/>
                <a:cs typeface="Arial" panose="020B0604020202020204" pitchFamily="34" charset="0"/>
                <a:hlinkClick r:id="rId5"/>
              </a:rPr>
              <a:t>Ajaums</a:t>
            </a:r>
            <a:r>
              <a:rPr kumimoji="0" lang="en-US" altLang="en-US" sz="1000" b="1" i="1"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5"/>
              </a:rPr>
              <a:t> Repository</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r>
            <a:b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900" b="0"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6"/>
              </a:rPr>
              <a:t>http://eprints.ajaums.ac.ir/</a:t>
            </a:r>
            <a:endPar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1" i="0" u="none" strike="noStrike" cap="none" normalizeH="0" baseline="0" dirty="0" err="1" smtClean="0">
                <a:ln>
                  <a:noFill/>
                </a:ln>
                <a:solidFill>
                  <a:srgbClr val="653D96"/>
                </a:solidFill>
                <a:effectLst/>
                <a:latin typeface="Arial" panose="020B0604020202020204" pitchFamily="34" charset="0"/>
                <a:cs typeface="Arial" panose="020B0604020202020204" pitchFamily="34" charset="0"/>
                <a:hlinkClick r:id="rId7"/>
              </a:rPr>
              <a:t>ArUMS</a:t>
            </a:r>
            <a:r>
              <a:rPr kumimoji="0" lang="en-US" altLang="en-US" sz="1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(Ardabil University of Medical Science)</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 </a:t>
            </a:r>
            <a:r>
              <a:rPr kumimoji="0" lang="en-US" altLang="en-US" sz="900" b="0"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8"/>
              </a:rPr>
              <a:t>http://www.arums.ac.ir/</a:t>
            </a:r>
            <a:endPar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000" b="1" i="1" u="none" strike="noStrike" cap="none" normalizeH="0" baseline="0" dirty="0" err="1" smtClean="0">
                <a:ln>
                  <a:noFill/>
                </a:ln>
                <a:solidFill>
                  <a:srgbClr val="653D96"/>
                </a:solidFill>
                <a:effectLst/>
                <a:latin typeface="Arial" panose="020B0604020202020204" pitchFamily="34" charset="0"/>
                <a:cs typeface="Arial" panose="020B0604020202020204" pitchFamily="34" charset="0"/>
                <a:hlinkClick r:id="rId9"/>
              </a:rPr>
              <a:t>ArUMS</a:t>
            </a:r>
            <a:r>
              <a:rPr kumimoji="0" lang="en-US" altLang="en-US" sz="1000" b="1" i="1"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9"/>
              </a:rPr>
              <a:t> Digital Repository (</a:t>
            </a:r>
            <a:r>
              <a:rPr kumimoji="0" lang="ar-SA" altLang="en-US" sz="1000" b="1" i="1"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9"/>
              </a:rPr>
              <a:t>سامانه اطلاعات زیست پزشکی و سلامت</a:t>
            </a:r>
            <a:r>
              <a:rPr kumimoji="0" lang="en-US" altLang="en-US" sz="1000" b="1" i="1"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9"/>
              </a:rPr>
              <a:t>)</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r>
            <a:b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900" b="0"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10"/>
              </a:rPr>
              <a:t>http://eprints.arums.ac.ir/</a:t>
            </a:r>
            <a:endPar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1"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11"/>
              </a:rPr>
              <a:t>Ardabil University of Medical Sciences</a:t>
            </a:r>
            <a:r>
              <a:rPr kumimoji="0" lang="en-US" altLang="en-US" sz="1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1000" b="1"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ArUMS</a:t>
            </a:r>
            <a:r>
              <a:rPr kumimoji="0" lang="en-US" altLang="en-US" sz="1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 </a:t>
            </a:r>
            <a:r>
              <a:rPr kumimoji="0" lang="en-US" altLang="en-US" sz="900" b="0"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12"/>
              </a:rPr>
              <a:t>http://www.arums.ac.ir/fa/index.html</a:t>
            </a:r>
            <a:endPar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000" b="1" i="1"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13"/>
              </a:rPr>
              <a:t>Digital library for Ardabil University of Medical Sciences</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r>
            <a:b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900" b="0"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14"/>
              </a:rPr>
              <a:t>http://diglib.arums.ac.ir/greenstone/cgi-bin/library.cgi?a=p&amp;p=home&amp;l=fa&amp;w=utf-8</a:t>
            </a:r>
            <a:endPar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1"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15"/>
              </a:rPr>
              <a:t>Bushehr University of Medical Sciences</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 </a:t>
            </a:r>
            <a:r>
              <a:rPr kumimoji="0" lang="en-US" altLang="en-US" sz="900" b="0"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16"/>
              </a:rPr>
              <a:t>http://bpums.ac.ir/</a:t>
            </a:r>
            <a:endPar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000" b="1" i="1"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17"/>
              </a:rPr>
              <a:t>Bushehr University of Medical Sciences Repository</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r>
            <a:b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900" b="0"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18"/>
              </a:rPr>
              <a:t>http://eprints.bpums.ac.ir/</a:t>
            </a:r>
            <a:endPar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1" i="0" u="none" strike="noStrike" cap="none" normalizeH="0" baseline="0" dirty="0" err="1" smtClean="0">
                <a:ln>
                  <a:noFill/>
                </a:ln>
                <a:solidFill>
                  <a:srgbClr val="653D96"/>
                </a:solidFill>
                <a:effectLst/>
                <a:latin typeface="Arial" panose="020B0604020202020204" pitchFamily="34" charset="0"/>
                <a:cs typeface="Arial" panose="020B0604020202020204" pitchFamily="34" charset="0"/>
                <a:hlinkClick r:id="rId19"/>
              </a:rPr>
              <a:t>Golestan</a:t>
            </a:r>
            <a:r>
              <a:rPr kumimoji="0" lang="en-US" altLang="en-US" sz="1000" b="1"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19"/>
              </a:rPr>
              <a:t> University of Medical Sciences</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 </a:t>
            </a:r>
            <a:r>
              <a:rPr kumimoji="0" lang="en-US" altLang="en-US" sz="900" b="0"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20"/>
              </a:rPr>
              <a:t>http://www.goums.ac.ir/</a:t>
            </a:r>
            <a:endPar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000" b="1" i="1" u="none" strike="noStrike" cap="none" normalizeH="0" baseline="0" dirty="0" err="1" smtClean="0">
                <a:ln>
                  <a:noFill/>
                </a:ln>
                <a:solidFill>
                  <a:srgbClr val="653D96"/>
                </a:solidFill>
                <a:effectLst/>
                <a:latin typeface="Arial" panose="020B0604020202020204" pitchFamily="34" charset="0"/>
                <a:cs typeface="Arial" panose="020B0604020202020204" pitchFamily="34" charset="0"/>
                <a:hlinkClick r:id="rId21"/>
              </a:rPr>
              <a:t>Golestan</a:t>
            </a:r>
            <a:r>
              <a:rPr kumimoji="0" lang="en-US" altLang="en-US" sz="1000" b="1" i="1"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21"/>
              </a:rPr>
              <a:t> University of Medical Sciences Repository</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r>
            <a:b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900" b="0"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22"/>
              </a:rPr>
              <a:t>http://eprints.goums.ac.ir/</a:t>
            </a:r>
            <a:r>
              <a:rPr kumimoji="0" lang="en-US" altLang="en-US" sz="900" b="0"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rPr>
              <a:t>I</a:t>
            </a:r>
            <a:endPar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p:txBody>
      </p:sp>
      <p:sp>
        <p:nvSpPr>
          <p:cNvPr id="9" name="Rectangle 3"/>
          <p:cNvSpPr>
            <a:spLocks noGrp="1" noChangeArrowheads="1"/>
          </p:cNvSpPr>
          <p:nvPr>
            <p:ph sz="half" idx="2"/>
          </p:nvPr>
        </p:nvSpPr>
        <p:spPr bwMode="auto">
          <a:xfrm>
            <a:off x="4648200" y="1194915"/>
            <a:ext cx="40386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spcBef>
                <a:spcPct val="0"/>
              </a:spcBef>
              <a:spcAft>
                <a:spcPct val="0"/>
              </a:spcAft>
              <a:buClrTx/>
              <a:buSzTx/>
              <a:buFontTx/>
              <a:buChar char="•"/>
            </a:pPr>
            <a:r>
              <a:rPr lang="en-US" altLang="en-US" sz="1000" b="1" dirty="0" err="1">
                <a:solidFill>
                  <a:srgbClr val="653D96"/>
                </a:solidFill>
                <a:latin typeface="Arial" panose="020B0604020202020204" pitchFamily="34" charset="0"/>
                <a:cs typeface="Arial" panose="020B0604020202020204" pitchFamily="34" charset="0"/>
                <a:hlinkClick r:id="rId23"/>
              </a:rPr>
              <a:t>Ilam</a:t>
            </a:r>
            <a:r>
              <a:rPr lang="en-US" altLang="en-US" sz="1000" b="1" dirty="0">
                <a:solidFill>
                  <a:srgbClr val="653D96"/>
                </a:solidFill>
                <a:latin typeface="Arial" panose="020B0604020202020204" pitchFamily="34" charset="0"/>
                <a:cs typeface="Arial" panose="020B0604020202020204" pitchFamily="34" charset="0"/>
                <a:hlinkClick r:id="rId23"/>
              </a:rPr>
              <a:t> University of Medical Sciences</a:t>
            </a:r>
            <a:r>
              <a:rPr lang="en-US" altLang="en-US" sz="1000" dirty="0">
                <a:solidFill>
                  <a:srgbClr val="000000"/>
                </a:solidFill>
                <a:latin typeface="Arial" panose="020B0604020202020204" pitchFamily="34" charset="0"/>
                <a:cs typeface="Arial" panose="020B0604020202020204" pitchFamily="34" charset="0"/>
              </a:rPr>
              <a:t> - </a:t>
            </a:r>
            <a:r>
              <a:rPr lang="en-US" altLang="en-US" sz="900" dirty="0">
                <a:solidFill>
                  <a:srgbClr val="653D96"/>
                </a:solidFill>
                <a:latin typeface="Arial" panose="020B0604020202020204" pitchFamily="34" charset="0"/>
                <a:cs typeface="Arial" panose="020B0604020202020204" pitchFamily="34" charset="0"/>
                <a:hlinkClick r:id="rId24"/>
              </a:rPr>
              <a:t>http://www.medilam.ac.ir/</a:t>
            </a:r>
            <a:endParaRPr lang="en-US" altLang="en-US" sz="1000" dirty="0">
              <a:solidFill>
                <a:srgbClr val="000000"/>
              </a:solidFill>
              <a:latin typeface="Arial" panose="020B0604020202020204" pitchFamily="34" charset="0"/>
              <a:cs typeface="Arial" panose="020B0604020202020204" pitchFamily="34" charset="0"/>
            </a:endParaRPr>
          </a:p>
          <a:p>
            <a:pPr marL="457200" lvl="1" indent="0" eaLnBrk="0" fontAlgn="base" hangingPunct="0">
              <a:spcBef>
                <a:spcPct val="0"/>
              </a:spcBef>
              <a:spcAft>
                <a:spcPct val="0"/>
              </a:spcAft>
              <a:buClrTx/>
              <a:buSzTx/>
              <a:buFontTx/>
              <a:buAutoNum type="arabicPeriod"/>
            </a:pPr>
            <a:r>
              <a:rPr lang="en-US" altLang="en-US" sz="1000" b="1" i="1" dirty="0">
                <a:solidFill>
                  <a:srgbClr val="653D96"/>
                </a:solidFill>
                <a:latin typeface="Arial" panose="020B0604020202020204" pitchFamily="34" charset="0"/>
                <a:cs typeface="Arial" panose="020B0604020202020204" pitchFamily="34" charset="0"/>
                <a:hlinkClick r:id="rId25"/>
              </a:rPr>
              <a:t>Research Repository Portal of </a:t>
            </a:r>
            <a:r>
              <a:rPr lang="en-US" altLang="en-US" sz="1000" b="1" i="1" dirty="0" err="1">
                <a:solidFill>
                  <a:srgbClr val="653D96"/>
                </a:solidFill>
                <a:latin typeface="Arial" panose="020B0604020202020204" pitchFamily="34" charset="0"/>
                <a:cs typeface="Arial" panose="020B0604020202020204" pitchFamily="34" charset="0"/>
                <a:hlinkClick r:id="rId25"/>
              </a:rPr>
              <a:t>Medilam</a:t>
            </a:r>
            <a:r>
              <a:rPr lang="en-US" altLang="en-US" sz="1000" dirty="0">
                <a:solidFill>
                  <a:srgbClr val="000000"/>
                </a:solidFill>
                <a:latin typeface="Arial" panose="020B0604020202020204" pitchFamily="34" charset="0"/>
                <a:cs typeface="Arial" panose="020B0604020202020204" pitchFamily="34" charset="0"/>
              </a:rPr>
              <a:t/>
            </a:r>
            <a:br>
              <a:rPr lang="en-US" altLang="en-US" sz="1000" dirty="0">
                <a:solidFill>
                  <a:srgbClr val="000000"/>
                </a:solidFill>
                <a:latin typeface="Arial" panose="020B0604020202020204" pitchFamily="34" charset="0"/>
                <a:cs typeface="Arial" panose="020B0604020202020204" pitchFamily="34" charset="0"/>
              </a:rPr>
            </a:br>
            <a:r>
              <a:rPr lang="en-US" altLang="en-US" sz="900" dirty="0">
                <a:solidFill>
                  <a:srgbClr val="653D96"/>
                </a:solidFill>
                <a:latin typeface="Arial" panose="020B0604020202020204" pitchFamily="34" charset="0"/>
                <a:cs typeface="Arial" panose="020B0604020202020204" pitchFamily="34" charset="0"/>
                <a:hlinkClick r:id="rId26"/>
              </a:rPr>
              <a:t>http://eprints.medilam.ac.ir/</a:t>
            </a:r>
            <a:endParaRPr lang="en-US" altLang="en-US" sz="100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a-IR" altLang="en-US" sz="1000" b="1"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27"/>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1"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27"/>
              </a:rPr>
              <a:t>Kashan University of Medical Sciences</a:t>
            </a:r>
            <a:r>
              <a:rPr kumimoji="0" lang="en-US" altLang="en-US" sz="1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ar-SA" altLang="en-US" sz="1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دانشگاه علوم پزشکی کاشان</a:t>
            </a:r>
            <a:r>
              <a:rPr kumimoji="0" lang="en-US" altLang="en-US" sz="1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 </a:t>
            </a:r>
            <a:r>
              <a:rPr kumimoji="0" lang="en-US" altLang="en-US" sz="900" b="0"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28"/>
              </a:rPr>
              <a:t>http://kaums.ac.ir/</a:t>
            </a:r>
            <a:endPar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000" b="1" i="1"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29"/>
              </a:rPr>
              <a:t>Kashan University of Medical Sciences Repository</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r>
            <a:b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900" b="0"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30"/>
              </a:rPr>
              <a:t>http://eprints.kaums.ac.ir/</a:t>
            </a:r>
            <a:endPar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1"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31"/>
              </a:rPr>
              <a:t>Kerman University of Medical Sciences</a:t>
            </a:r>
            <a:r>
              <a:rPr kumimoji="0" lang="en-US" altLang="en-US" sz="1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(KMU)</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 </a:t>
            </a:r>
            <a:r>
              <a:rPr kumimoji="0" lang="en-US" altLang="en-US" sz="900" b="0"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32"/>
              </a:rPr>
              <a:t>http://www.kmu.ac.ir/</a:t>
            </a:r>
            <a:endPar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000" b="1" i="1" u="none" strike="noStrike" cap="none" normalizeH="0" baseline="0" dirty="0" err="1" smtClean="0">
                <a:ln>
                  <a:noFill/>
                </a:ln>
                <a:solidFill>
                  <a:srgbClr val="653D96"/>
                </a:solidFill>
                <a:effectLst/>
                <a:latin typeface="Arial" panose="020B0604020202020204" pitchFamily="34" charset="0"/>
                <a:cs typeface="Arial" panose="020B0604020202020204" pitchFamily="34" charset="0"/>
                <a:hlinkClick r:id="rId33"/>
              </a:rPr>
              <a:t>Simorgh</a:t>
            </a:r>
            <a:r>
              <a:rPr kumimoji="0" lang="en-US" altLang="en-US" sz="1000" b="1" i="1"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33"/>
              </a:rPr>
              <a:t> Research Repository</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r>
            <a:b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900" b="0"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34"/>
              </a:rPr>
              <a:t>http://eprints.kmu.ac.ir/</a:t>
            </a:r>
            <a:endPar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1"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35"/>
              </a:rPr>
              <a:t>Qazvin University of Medical Sciences</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 </a:t>
            </a:r>
            <a:r>
              <a:rPr kumimoji="0" lang="en-US" altLang="en-US" sz="900" b="0"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36"/>
              </a:rPr>
              <a:t>http://www.qums.ac.ir/</a:t>
            </a:r>
            <a:endPar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000" b="1" i="1"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37"/>
              </a:rPr>
              <a:t>Qazvin University of Medical Sciences Repository</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r>
            <a:b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900" b="0"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38"/>
              </a:rPr>
              <a:t>http://eprints.qums.ac.ir/</a:t>
            </a:r>
            <a:endPar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1" i="0" u="none" strike="noStrike" cap="none" normalizeH="0" baseline="0" dirty="0" err="1" smtClean="0">
                <a:ln>
                  <a:noFill/>
                </a:ln>
                <a:solidFill>
                  <a:srgbClr val="653D96"/>
                </a:solidFill>
                <a:effectLst/>
                <a:latin typeface="Arial" panose="020B0604020202020204" pitchFamily="34" charset="0"/>
                <a:cs typeface="Arial" panose="020B0604020202020204" pitchFamily="34" charset="0"/>
                <a:hlinkClick r:id="rId39"/>
              </a:rPr>
              <a:t>Sabzevar</a:t>
            </a:r>
            <a:r>
              <a:rPr kumimoji="0" lang="en-US" altLang="en-US" sz="1000" b="1"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39"/>
              </a:rPr>
              <a:t> university of medical sciences</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 </a:t>
            </a:r>
            <a:r>
              <a:rPr kumimoji="0" lang="en-US" altLang="en-US" sz="900" b="0"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40"/>
              </a:rPr>
              <a:t>http://www.medsab.ac.ir/</a:t>
            </a:r>
            <a:endPar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000" b="1" i="1" u="none" strike="noStrike" cap="none" normalizeH="0" baseline="0" dirty="0" err="1" smtClean="0">
                <a:ln>
                  <a:noFill/>
                </a:ln>
                <a:solidFill>
                  <a:srgbClr val="653D96"/>
                </a:solidFill>
                <a:effectLst/>
                <a:latin typeface="Arial" panose="020B0604020202020204" pitchFamily="34" charset="0"/>
                <a:cs typeface="Arial" panose="020B0604020202020204" pitchFamily="34" charset="0"/>
                <a:hlinkClick r:id="rId41"/>
              </a:rPr>
              <a:t>Sabzevar</a:t>
            </a:r>
            <a:r>
              <a:rPr kumimoji="0" lang="en-US" altLang="en-US" sz="1000" b="1" i="1"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41"/>
              </a:rPr>
              <a:t> University of Medical Sciences Electronic Publications</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r>
            <a:b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900" b="0"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42"/>
              </a:rPr>
              <a:t>http://eprints.medsab.ac.ir/</a:t>
            </a:r>
            <a:endPar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1" i="0" u="none" strike="noStrike" cap="none" normalizeH="0" baseline="0" dirty="0" err="1" smtClean="0">
                <a:ln>
                  <a:noFill/>
                </a:ln>
                <a:solidFill>
                  <a:srgbClr val="653D96"/>
                </a:solidFill>
                <a:effectLst/>
                <a:latin typeface="Arial" panose="020B0604020202020204" pitchFamily="34" charset="0"/>
                <a:cs typeface="Arial" panose="020B0604020202020204" pitchFamily="34" charset="0"/>
                <a:hlinkClick r:id="rId43"/>
              </a:rPr>
              <a:t>Encyclopaedia</a:t>
            </a:r>
            <a:r>
              <a:rPr kumimoji="0" lang="en-US" altLang="en-US" sz="1000" b="1"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43"/>
              </a:rPr>
              <a:t> of Iranian Architectural History (EIAH)</a:t>
            </a:r>
            <a:r>
              <a:rPr kumimoji="0" lang="en-US" altLang="en-US" sz="1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ar-SA" altLang="en-US" sz="1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دانشنامهٔ تاریخ معماری ایران‌شهر</a:t>
            </a:r>
            <a:r>
              <a:rPr kumimoji="0" lang="en-US" altLang="en-US" sz="10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 </a:t>
            </a:r>
            <a:r>
              <a:rPr kumimoji="0" lang="en-US" altLang="en-US" sz="900" b="0"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44"/>
              </a:rPr>
              <a:t>http://eiah.org/</a:t>
            </a:r>
            <a:endPar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000" b="1" i="1"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45"/>
              </a:rPr>
              <a:t>EIAH Digital Repository</a:t>
            </a:r>
            <a: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r>
            <a:br>
              <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r>
              <a:rPr kumimoji="0" lang="en-US" altLang="en-US" sz="900" b="0" i="0" u="none" strike="noStrike" cap="none" normalizeH="0" baseline="0" dirty="0" smtClean="0">
                <a:ln>
                  <a:noFill/>
                </a:ln>
                <a:solidFill>
                  <a:srgbClr val="653D96"/>
                </a:solidFill>
                <a:effectLst/>
                <a:latin typeface="Arial" panose="020B0604020202020204" pitchFamily="34" charset="0"/>
                <a:cs typeface="Arial" panose="020B0604020202020204" pitchFamily="34" charset="0"/>
                <a:hlinkClick r:id="rId46"/>
              </a:rPr>
              <a:t>http://eiah.org/fa/repository</a:t>
            </a:r>
            <a:endParaRPr kumimoji="0" lang="en-US" altLang="en-US" sz="1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28325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prstGeom prst="rect">
            <a:avLst/>
          </a:prstGeom>
        </p:spPr>
        <p:txBody>
          <a:bodyPr lIns="91425" tIns="91425" rIns="91425" bIns="91425" anchor="t" anchorCtr="0">
            <a:noAutofit/>
          </a:bodyPr>
          <a:lstStyle/>
          <a:p>
            <a:pPr lvl="0" algn="ctr">
              <a:spcBef>
                <a:spcPts val="0"/>
              </a:spcBef>
              <a:buNone/>
            </a:pPr>
            <a:r>
              <a:rPr lang="en"/>
              <a:t>Other Authorization Policies</a:t>
            </a:r>
          </a:p>
        </p:txBody>
      </p:sp>
      <p:sp>
        <p:nvSpPr>
          <p:cNvPr id="473" name="Shape 473"/>
          <p:cNvSpPr txBox="1">
            <a:spLocks noGrp="1"/>
          </p:cNvSpPr>
          <p:nvPr>
            <p:ph type="sldNum" sz="quarter"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50</a:t>
            </a:fld>
            <a:endParaRPr lang="en"/>
          </a:p>
        </p:txBody>
      </p:sp>
      <p:pic>
        <p:nvPicPr>
          <p:cNvPr id="474" name="Shape 474"/>
          <p:cNvPicPr preferRelativeResize="0"/>
          <p:nvPr/>
        </p:nvPicPr>
        <p:blipFill>
          <a:blip r:embed="rId3">
            <a:alphaModFix/>
          </a:blip>
          <a:stretch>
            <a:fillRect/>
          </a:stretch>
        </p:blipFill>
        <p:spPr>
          <a:xfrm>
            <a:off x="152400" y="1211525"/>
            <a:ext cx="8839199" cy="1400929"/>
          </a:xfrm>
          <a:prstGeom prst="rect">
            <a:avLst/>
          </a:prstGeom>
          <a:noFill/>
          <a:ln>
            <a:noFill/>
          </a:ln>
        </p:spPr>
      </p:pic>
      <p:pic>
        <p:nvPicPr>
          <p:cNvPr id="475" name="Shape 475"/>
          <p:cNvPicPr preferRelativeResize="0"/>
          <p:nvPr/>
        </p:nvPicPr>
        <p:blipFill>
          <a:blip r:embed="rId4">
            <a:alphaModFix/>
          </a:blip>
          <a:stretch>
            <a:fillRect/>
          </a:stretch>
        </p:blipFill>
        <p:spPr>
          <a:xfrm>
            <a:off x="152400" y="2612454"/>
            <a:ext cx="8839199" cy="758836"/>
          </a:xfrm>
          <a:prstGeom prst="rect">
            <a:avLst/>
          </a:prstGeom>
          <a:noFill/>
          <a:ln>
            <a:noFill/>
          </a:ln>
        </p:spPr>
      </p:pic>
      <p:pic>
        <p:nvPicPr>
          <p:cNvPr id="476" name="Shape 476"/>
          <p:cNvPicPr preferRelativeResize="0"/>
          <p:nvPr/>
        </p:nvPicPr>
        <p:blipFill>
          <a:blip r:embed="rId5">
            <a:alphaModFix/>
          </a:blip>
          <a:stretch>
            <a:fillRect/>
          </a:stretch>
        </p:blipFill>
        <p:spPr>
          <a:xfrm>
            <a:off x="152400" y="3439975"/>
            <a:ext cx="8839199" cy="1121449"/>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Metadata Management in DSpace</a:t>
            </a:r>
          </a:p>
        </p:txBody>
      </p:sp>
      <p:sp>
        <p:nvSpPr>
          <p:cNvPr id="491" name="Shape 491"/>
          <p:cNvSpPr txBox="1">
            <a:spLocks noGrp="1"/>
          </p:cNvSpPr>
          <p:nvPr>
            <p:ph type="body" idx="1"/>
          </p:nvPr>
        </p:nvSpPr>
        <p:spPr>
          <a:prstGeom prst="rect">
            <a:avLst/>
          </a:prstGeom>
        </p:spPr>
        <p:txBody>
          <a:bodyPr lIns="91425" tIns="91425" rIns="91425" bIns="91425" anchor="t" anchorCtr="0">
            <a:noAutofit/>
          </a:bodyPr>
          <a:lstStyle/>
          <a:p>
            <a:pPr marL="457200" lvl="0" indent="-228600">
              <a:spcBef>
                <a:spcPts val="0"/>
              </a:spcBef>
              <a:buChar char="●"/>
            </a:pPr>
            <a:r>
              <a:rPr lang="en"/>
              <a:t>Batch edits &amp; metadata cleanup</a:t>
            </a:r>
          </a:p>
          <a:p>
            <a:pPr marL="457200" lvl="0" indent="-228600" rtl="0">
              <a:spcBef>
                <a:spcPts val="0"/>
              </a:spcBef>
              <a:buChar char="●"/>
            </a:pPr>
            <a:r>
              <a:rPr lang="en"/>
              <a:t>Moving/mapping Items en masse</a:t>
            </a:r>
          </a:p>
          <a:p>
            <a:pPr marL="457200" lvl="0" indent="-228600">
              <a:spcBef>
                <a:spcPts val="0"/>
              </a:spcBef>
              <a:buChar char="●"/>
            </a:pPr>
            <a:r>
              <a:rPr lang="en"/>
              <a:t>Fun with spreadsheets!</a:t>
            </a:r>
          </a:p>
        </p:txBody>
      </p:sp>
      <p:sp>
        <p:nvSpPr>
          <p:cNvPr id="490" name="Shape 490"/>
          <p:cNvSpPr txBox="1">
            <a:spLocks noGrp="1"/>
          </p:cNvSpPr>
          <p:nvPr>
            <p:ph type="sldNum" sz="quarter"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51</a:t>
            </a:fld>
            <a:endParaRPr lang="en"/>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
              <a:t>How To:</a:t>
            </a:r>
          </a:p>
        </p:txBody>
      </p:sp>
      <p:sp>
        <p:nvSpPr>
          <p:cNvPr id="497" name="Shape 497"/>
          <p:cNvSpPr txBox="1">
            <a:spLocks noGrp="1"/>
          </p:cNvSpPr>
          <p:nvPr>
            <p:ph type="subTitle" idx="1"/>
          </p:nvPr>
        </p:nvSpPr>
        <p:spPr>
          <a:xfrm>
            <a:off x="265500" y="2248625"/>
            <a:ext cx="3485100" cy="2002200"/>
          </a:xfrm>
          <a:prstGeom prst="rect">
            <a:avLst/>
          </a:prstGeom>
        </p:spPr>
        <p:txBody>
          <a:bodyPr lIns="91425" tIns="91425" rIns="91425" bIns="91425" anchor="t" anchorCtr="0">
            <a:noAutofit/>
          </a:bodyPr>
          <a:lstStyle/>
          <a:p>
            <a:pPr lvl="0">
              <a:spcBef>
                <a:spcPts val="0"/>
              </a:spcBef>
              <a:buNone/>
            </a:pPr>
            <a:r>
              <a:rPr lang="en"/>
              <a:t>Perform batch operations in your Collection</a:t>
            </a:r>
          </a:p>
          <a:p>
            <a:pPr marL="457200" lvl="0" indent="-228600" rtl="0">
              <a:spcBef>
                <a:spcPts val="0"/>
              </a:spcBef>
              <a:buChar char="●"/>
            </a:pPr>
            <a:r>
              <a:rPr lang="en"/>
              <a:t>Edit metadata</a:t>
            </a:r>
          </a:p>
          <a:p>
            <a:pPr marL="457200" lvl="0" indent="-228600">
              <a:spcBef>
                <a:spcPts val="0"/>
              </a:spcBef>
              <a:buChar char="●"/>
            </a:pPr>
            <a:r>
              <a:rPr lang="en"/>
              <a:t>Move/map Items</a:t>
            </a:r>
          </a:p>
        </p:txBody>
      </p:sp>
      <p:sp>
        <p:nvSpPr>
          <p:cNvPr id="498" name="Shape 498"/>
          <p:cNvSpPr txBox="1">
            <a:spLocks noGrp="1"/>
          </p:cNvSpPr>
          <p:nvPr>
            <p:ph type="body" idx="2"/>
          </p:nvPr>
        </p:nvSpPr>
        <p:spPr>
          <a:xfrm>
            <a:off x="3947325" y="404400"/>
            <a:ext cx="4972800" cy="4334700"/>
          </a:xfrm>
          <a:prstGeom prst="rect">
            <a:avLst/>
          </a:prstGeom>
        </p:spPr>
        <p:txBody>
          <a:bodyPr lIns="91425" tIns="91425" rIns="91425" bIns="91425" anchor="ctr" anchorCtr="0">
            <a:noAutofit/>
          </a:bodyPr>
          <a:lstStyle/>
          <a:p>
            <a:pPr marL="457200" lvl="0" indent="-228600" rtl="0">
              <a:spcBef>
                <a:spcPts val="0"/>
              </a:spcBef>
            </a:pPr>
            <a:r>
              <a:rPr lang="en"/>
              <a:t>Navigate to a Community or Collection</a:t>
            </a:r>
          </a:p>
          <a:p>
            <a:pPr marL="457200" lvl="0" indent="-228600" rtl="0">
              <a:spcBef>
                <a:spcPts val="0"/>
              </a:spcBef>
            </a:pPr>
            <a:r>
              <a:rPr lang="en"/>
              <a:t>Under “Context”, click “Export Metadata”</a:t>
            </a:r>
          </a:p>
          <a:p>
            <a:pPr marL="457200" lvl="0" indent="-228600" rtl="0">
              <a:spcBef>
                <a:spcPts val="0"/>
              </a:spcBef>
            </a:pPr>
            <a:r>
              <a:rPr lang="en"/>
              <a:t>Save the .csv file and open it in Excel</a:t>
            </a:r>
          </a:p>
          <a:p>
            <a:pPr marL="457200" lvl="0" indent="-228600" rtl="0">
              <a:spcBef>
                <a:spcPts val="0"/>
              </a:spcBef>
            </a:pPr>
            <a:r>
              <a:rPr lang="en"/>
              <a:t>Columns MUST have metadata element names as headers</a:t>
            </a:r>
          </a:p>
          <a:p>
            <a:pPr marL="457200" lvl="0" indent="-228600" rtl="0">
              <a:spcBef>
                <a:spcPts val="0"/>
              </a:spcBef>
            </a:pPr>
            <a:r>
              <a:rPr lang="en"/>
              <a:t>Can take out columns you’re not editing</a:t>
            </a:r>
          </a:p>
          <a:p>
            <a:pPr marL="914400" lvl="1" indent="-228600" rtl="0">
              <a:spcBef>
                <a:spcPts val="0"/>
              </a:spcBef>
            </a:pPr>
            <a:r>
              <a:rPr lang="en"/>
              <a:t>Do not take out “</a:t>
            </a:r>
            <a:r>
              <a:rPr lang="en">
                <a:latin typeface="Courier New"/>
                <a:ea typeface="Courier New"/>
                <a:cs typeface="Courier New"/>
                <a:sym typeface="Courier New"/>
              </a:rPr>
              <a:t>id</a:t>
            </a:r>
            <a:r>
              <a:rPr lang="en"/>
              <a:t>” and “</a:t>
            </a:r>
            <a:r>
              <a:rPr lang="en">
                <a:latin typeface="Courier New"/>
                <a:ea typeface="Courier New"/>
                <a:cs typeface="Courier New"/>
                <a:sym typeface="Courier New"/>
              </a:rPr>
              <a:t>collection</a:t>
            </a:r>
            <a:r>
              <a:rPr lang="en"/>
              <a:t>”</a:t>
            </a:r>
          </a:p>
          <a:p>
            <a:pPr marL="457200" lvl="0" indent="-228600" rtl="0">
              <a:spcBef>
                <a:spcPts val="0"/>
              </a:spcBef>
            </a:pPr>
            <a:r>
              <a:rPr lang="en"/>
              <a:t>Use a double pipe “||” to include multiple values for an element</a:t>
            </a:r>
          </a:p>
          <a:p>
            <a:pPr marL="914400" lvl="1" indent="-228600" rtl="0">
              <a:spcBef>
                <a:spcPts val="0"/>
              </a:spcBef>
            </a:pPr>
            <a:r>
              <a:rPr lang="en">
                <a:latin typeface="Courier New"/>
                <a:ea typeface="Courier New"/>
                <a:cs typeface="Courier New"/>
                <a:sym typeface="Courier New"/>
              </a:rPr>
              <a:t>Lindsey, Nerissa||McElfresh, Laura</a:t>
            </a:r>
          </a:p>
        </p:txBody>
      </p:sp>
      <p:sp>
        <p:nvSpPr>
          <p:cNvPr id="499" name="Shape 499"/>
          <p:cNvSpPr txBox="1">
            <a:spLocks noGrp="1"/>
          </p:cNvSpPr>
          <p:nvPr>
            <p:ph type="sldNum"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52</a:t>
            </a:fld>
            <a:endParaRPr lang="en"/>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
              <a:t>How To:</a:t>
            </a:r>
          </a:p>
        </p:txBody>
      </p:sp>
      <p:sp>
        <p:nvSpPr>
          <p:cNvPr id="505" name="Shape 505"/>
          <p:cNvSpPr txBox="1">
            <a:spLocks noGrp="1"/>
          </p:cNvSpPr>
          <p:nvPr>
            <p:ph type="subTitle" idx="1"/>
          </p:nvPr>
        </p:nvSpPr>
        <p:spPr>
          <a:prstGeom prst="rect">
            <a:avLst/>
          </a:prstGeom>
        </p:spPr>
        <p:txBody>
          <a:bodyPr lIns="91425" tIns="91425" rIns="91425" bIns="91425" anchor="t" anchorCtr="0">
            <a:noAutofit/>
          </a:bodyPr>
          <a:lstStyle/>
          <a:p>
            <a:pPr lvl="0">
              <a:spcBef>
                <a:spcPts val="0"/>
              </a:spcBef>
              <a:buNone/>
            </a:pPr>
            <a:r>
              <a:rPr lang="en"/>
              <a:t>Perform batch operations (cont.)</a:t>
            </a:r>
          </a:p>
        </p:txBody>
      </p:sp>
      <p:sp>
        <p:nvSpPr>
          <p:cNvPr id="506" name="Shape 506"/>
          <p:cNvSpPr txBox="1">
            <a:spLocks noGrp="1"/>
          </p:cNvSpPr>
          <p:nvPr>
            <p:ph type="body" idx="2"/>
          </p:nvPr>
        </p:nvSpPr>
        <p:spPr>
          <a:prstGeom prst="rect">
            <a:avLst/>
          </a:prstGeom>
        </p:spPr>
        <p:txBody>
          <a:bodyPr lIns="91425" tIns="91425" rIns="91425" bIns="91425" anchor="ctr" anchorCtr="0">
            <a:noAutofit/>
          </a:bodyPr>
          <a:lstStyle/>
          <a:p>
            <a:pPr marL="457200" lvl="0" indent="-228600">
              <a:spcBef>
                <a:spcPts val="0"/>
              </a:spcBef>
            </a:pPr>
            <a:r>
              <a:rPr lang="en"/>
              <a:t>Map an item by including multiple values under “</a:t>
            </a:r>
            <a:r>
              <a:rPr lang="en">
                <a:latin typeface="Courier New"/>
                <a:ea typeface="Courier New"/>
                <a:cs typeface="Courier New"/>
                <a:sym typeface="Courier New"/>
              </a:rPr>
              <a:t>collection</a:t>
            </a:r>
            <a:r>
              <a:rPr lang="en"/>
              <a:t>”</a:t>
            </a:r>
          </a:p>
          <a:p>
            <a:pPr marL="457200" lvl="0" indent="-228600">
              <a:spcBef>
                <a:spcPts val="0"/>
              </a:spcBef>
            </a:pPr>
            <a:r>
              <a:rPr lang="en"/>
              <a:t>Move an item by changing the “</a:t>
            </a:r>
            <a:r>
              <a:rPr lang="en">
                <a:latin typeface="Courier New"/>
                <a:ea typeface="Courier New"/>
                <a:cs typeface="Courier New"/>
                <a:sym typeface="Courier New"/>
              </a:rPr>
              <a:t>collection</a:t>
            </a:r>
            <a:r>
              <a:rPr lang="en"/>
              <a:t>”</a:t>
            </a:r>
          </a:p>
          <a:p>
            <a:pPr marL="457200" lvl="0" indent="-228600">
              <a:spcBef>
                <a:spcPts val="0"/>
              </a:spcBef>
            </a:pPr>
            <a:r>
              <a:rPr lang="en"/>
              <a:t>Save the edited file (make sure it’s .csv)</a:t>
            </a:r>
          </a:p>
          <a:p>
            <a:pPr marL="457200" lvl="0" indent="-228600" rtl="0">
              <a:spcBef>
                <a:spcPts val="0"/>
              </a:spcBef>
            </a:pPr>
            <a:r>
              <a:rPr lang="en"/>
              <a:t>Under “Content Administration”, click “Import Metadata”</a:t>
            </a:r>
          </a:p>
          <a:p>
            <a:pPr marL="457200" lvl="0" indent="-228600" rtl="0">
              <a:spcBef>
                <a:spcPts val="0"/>
              </a:spcBef>
            </a:pPr>
            <a:r>
              <a:rPr lang="en"/>
              <a:t>“Choose File”, find your .csv file, and click “Upload CSV”</a:t>
            </a:r>
          </a:p>
          <a:p>
            <a:pPr marL="457200" lvl="0" indent="-228600">
              <a:spcBef>
                <a:spcPts val="0"/>
              </a:spcBef>
            </a:pPr>
            <a:r>
              <a:rPr lang="en"/>
              <a:t>Approve the changes, and you are done!</a:t>
            </a:r>
          </a:p>
          <a:p>
            <a:pPr lvl="0">
              <a:spcBef>
                <a:spcPts val="0"/>
              </a:spcBef>
              <a:buNone/>
            </a:pPr>
            <a:endParaRPr/>
          </a:p>
        </p:txBody>
      </p:sp>
      <p:sp>
        <p:nvSpPr>
          <p:cNvPr id="507" name="Shape 507"/>
          <p:cNvSpPr txBox="1">
            <a:spLocks noGrp="1"/>
          </p:cNvSpPr>
          <p:nvPr>
            <p:ph type="sldNum"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53</a:t>
            </a:fld>
            <a:endParaRPr lang="en"/>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
              <a:t>Practice</a:t>
            </a:r>
          </a:p>
        </p:txBody>
      </p:sp>
      <p:sp>
        <p:nvSpPr>
          <p:cNvPr id="513" name="Shape 513"/>
          <p:cNvSpPr txBox="1">
            <a:spLocks noGrp="1"/>
          </p:cNvSpPr>
          <p:nvPr>
            <p:ph type="subTitle" idx="1"/>
          </p:nvPr>
        </p:nvSpPr>
        <p:spPr>
          <a:prstGeom prst="rect">
            <a:avLst/>
          </a:prstGeom>
        </p:spPr>
        <p:txBody>
          <a:bodyPr lIns="91425" tIns="91425" rIns="91425" bIns="91425" anchor="t" anchorCtr="0">
            <a:noAutofit/>
          </a:bodyPr>
          <a:lstStyle/>
          <a:p>
            <a:pPr lvl="0">
              <a:spcBef>
                <a:spcPts val="0"/>
              </a:spcBef>
              <a:buNone/>
            </a:pPr>
            <a:r>
              <a:rPr lang="en"/>
              <a:t>Perform batch operations on repository metadata</a:t>
            </a:r>
          </a:p>
        </p:txBody>
      </p:sp>
      <p:sp>
        <p:nvSpPr>
          <p:cNvPr id="514" name="Shape 514"/>
          <p:cNvSpPr txBox="1">
            <a:spLocks noGrp="1"/>
          </p:cNvSpPr>
          <p:nvPr>
            <p:ph type="body" idx="2"/>
          </p:nvPr>
        </p:nvSpPr>
        <p:spPr>
          <a:prstGeom prst="rect">
            <a:avLst/>
          </a:prstGeom>
        </p:spPr>
        <p:txBody>
          <a:bodyPr lIns="91425" tIns="91425" rIns="91425" bIns="91425" anchor="ctr" anchorCtr="0">
            <a:noAutofit/>
          </a:bodyPr>
          <a:lstStyle/>
          <a:p>
            <a:pPr lvl="0" algn="ctr">
              <a:spcBef>
                <a:spcPts val="0"/>
              </a:spcBef>
              <a:buNone/>
            </a:pPr>
            <a:r>
              <a:rPr lang="en"/>
              <a:t>(We will walk &amp; talk you through this.)</a:t>
            </a:r>
          </a:p>
        </p:txBody>
      </p:sp>
      <p:sp>
        <p:nvSpPr>
          <p:cNvPr id="515" name="Shape 515"/>
          <p:cNvSpPr txBox="1">
            <a:spLocks noGrp="1"/>
          </p:cNvSpPr>
          <p:nvPr>
            <p:ph type="sldNum"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54</a:t>
            </a:fld>
            <a:endParaRPr lang="en"/>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But wait! There’s more!</a:t>
            </a:r>
          </a:p>
        </p:txBody>
      </p:sp>
      <p:sp>
        <p:nvSpPr>
          <p:cNvPr id="522" name="Shape 522"/>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
              <a:t>Highlights of Other DSpace Features</a:t>
            </a:r>
          </a:p>
        </p:txBody>
      </p:sp>
      <p:sp>
        <p:nvSpPr>
          <p:cNvPr id="521" name="Shape 521"/>
          <p:cNvSpPr txBox="1">
            <a:spLocks noGrp="1"/>
          </p:cNvSpPr>
          <p:nvPr>
            <p:ph type="sldNum" sz="quarter"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55</a:t>
            </a:fld>
            <a:endParaRPr lang="en"/>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8" name="Shape 528"/>
          <p:cNvSpPr txBox="1">
            <a:spLocks noGrp="1"/>
          </p:cNvSpPr>
          <p:nvPr>
            <p:ph type="sldNum"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56</a:t>
            </a:fld>
            <a:endParaRPr lang="en"/>
          </a:p>
        </p:txBody>
      </p:sp>
      <p:sp>
        <p:nvSpPr>
          <p:cNvPr id="527" name="Shape 527"/>
          <p:cNvSpPr txBox="1">
            <a:spLocks noGrp="1"/>
          </p:cNvSpPr>
          <p:nvPr>
            <p:ph type="title" idx="4294967295"/>
          </p:nvPr>
        </p:nvSpPr>
        <p:spPr>
          <a:xfrm>
            <a:off x="0" y="444500"/>
            <a:ext cx="8521700" cy="708025"/>
          </a:xfrm>
          <a:prstGeom prst="rect">
            <a:avLst/>
          </a:prstGeom>
        </p:spPr>
        <p:txBody>
          <a:bodyPr lIns="91425" tIns="91425" rIns="91425" bIns="91425" anchor="t" anchorCtr="0">
            <a:noAutofit/>
          </a:bodyPr>
          <a:lstStyle/>
          <a:p>
            <a:pPr lvl="0" algn="ctr">
              <a:spcBef>
                <a:spcPts val="0"/>
              </a:spcBef>
              <a:buNone/>
            </a:pPr>
            <a:r>
              <a:rPr lang="en"/>
              <a:t>Statistics in Dspace</a:t>
            </a:r>
          </a:p>
        </p:txBody>
      </p:sp>
      <p:sp>
        <p:nvSpPr>
          <p:cNvPr id="529" name="Shape 529"/>
          <p:cNvSpPr txBox="1"/>
          <p:nvPr/>
        </p:nvSpPr>
        <p:spPr>
          <a:xfrm>
            <a:off x="485475" y="1128425"/>
            <a:ext cx="8476200" cy="1207200"/>
          </a:xfrm>
          <a:prstGeom prst="rect">
            <a:avLst/>
          </a:prstGeom>
          <a:noFill/>
          <a:ln>
            <a:noFill/>
          </a:ln>
        </p:spPr>
        <p:txBody>
          <a:bodyPr lIns="91425" tIns="91425" rIns="91425" bIns="91425" anchor="t" anchorCtr="0">
            <a:noAutofit/>
          </a:bodyPr>
          <a:lstStyle/>
          <a:p>
            <a:pPr lvl="0" rtl="0">
              <a:lnSpc>
                <a:spcPct val="90000"/>
              </a:lnSpc>
              <a:spcBef>
                <a:spcPts val="1200"/>
              </a:spcBef>
              <a:spcAft>
                <a:spcPts val="200"/>
              </a:spcAft>
              <a:buNone/>
            </a:pPr>
            <a:r>
              <a:rPr lang="en" sz="2000">
                <a:solidFill>
                  <a:schemeClr val="dk2"/>
                </a:solidFill>
                <a:latin typeface="Calibri"/>
                <a:ea typeface="Calibri"/>
                <a:cs typeface="Calibri"/>
                <a:sym typeface="Calibri"/>
              </a:rPr>
              <a:t> Usage statistics can be retrieved for your DSpace instance as a whole, and from individual item, collection and community pages. These Usage Statistics pages show:</a:t>
            </a:r>
          </a:p>
          <a:p>
            <a:pPr lvl="0" rtl="0">
              <a:lnSpc>
                <a:spcPct val="90000"/>
              </a:lnSpc>
              <a:spcBef>
                <a:spcPts val="200"/>
              </a:spcBef>
              <a:spcAft>
                <a:spcPts val="400"/>
              </a:spcAft>
              <a:buNone/>
            </a:pPr>
            <a:endParaRPr sz="1800">
              <a:solidFill>
                <a:schemeClr val="dk2"/>
              </a:solidFill>
              <a:latin typeface="Calibri"/>
              <a:ea typeface="Calibri"/>
              <a:cs typeface="Calibri"/>
              <a:sym typeface="Calibri"/>
            </a:endParaRPr>
          </a:p>
          <a:p>
            <a:pPr lvl="0" rtl="0">
              <a:lnSpc>
                <a:spcPct val="90000"/>
              </a:lnSpc>
              <a:spcBef>
                <a:spcPts val="1200"/>
              </a:spcBef>
              <a:spcAft>
                <a:spcPts val="200"/>
              </a:spcAft>
              <a:buNone/>
            </a:pPr>
            <a:endParaRPr sz="2000">
              <a:solidFill>
                <a:schemeClr val="dk2"/>
              </a:solidFill>
              <a:latin typeface="Calibri"/>
              <a:ea typeface="Calibri"/>
              <a:cs typeface="Calibri"/>
              <a:sym typeface="Calibri"/>
            </a:endParaRPr>
          </a:p>
          <a:p>
            <a:pPr lvl="0">
              <a:spcBef>
                <a:spcPts val="0"/>
              </a:spcBef>
              <a:buNone/>
            </a:pPr>
            <a:endParaRPr/>
          </a:p>
        </p:txBody>
      </p:sp>
      <p:sp>
        <p:nvSpPr>
          <p:cNvPr id="530" name="Shape 530"/>
          <p:cNvSpPr txBox="1"/>
          <p:nvPr/>
        </p:nvSpPr>
        <p:spPr>
          <a:xfrm>
            <a:off x="4699200" y="2120700"/>
            <a:ext cx="4133100" cy="1541100"/>
          </a:xfrm>
          <a:prstGeom prst="rect">
            <a:avLst/>
          </a:prstGeom>
          <a:noFill/>
          <a:ln>
            <a:noFill/>
          </a:ln>
        </p:spPr>
        <p:txBody>
          <a:bodyPr lIns="91425" tIns="91425" rIns="91425" bIns="91425" anchor="t" anchorCtr="0">
            <a:noAutofit/>
          </a:bodyPr>
          <a:lstStyle/>
          <a:p>
            <a:pPr marL="457200" lvl="0" indent="-342900" rtl="0">
              <a:lnSpc>
                <a:spcPct val="90000"/>
              </a:lnSpc>
              <a:spcBef>
                <a:spcPts val="200"/>
              </a:spcBef>
              <a:spcAft>
                <a:spcPts val="400"/>
              </a:spcAft>
              <a:buClr>
                <a:schemeClr val="dk2"/>
              </a:buClr>
              <a:buSzPct val="100000"/>
              <a:buFont typeface="Calibri"/>
              <a:buChar char="●"/>
            </a:pPr>
            <a:r>
              <a:rPr lang="en" sz="1800">
                <a:solidFill>
                  <a:schemeClr val="dk2"/>
                </a:solidFill>
                <a:latin typeface="Calibri"/>
                <a:ea typeface="Calibri"/>
                <a:cs typeface="Calibri"/>
                <a:sym typeface="Calibri"/>
              </a:rPr>
              <a:t>Total page visits (all time)                                            </a:t>
            </a:r>
          </a:p>
          <a:p>
            <a:pPr marL="457200" lvl="0" indent="-342900" rtl="0">
              <a:lnSpc>
                <a:spcPct val="90000"/>
              </a:lnSpc>
              <a:spcBef>
                <a:spcPts val="200"/>
              </a:spcBef>
              <a:spcAft>
                <a:spcPts val="400"/>
              </a:spcAft>
              <a:buClr>
                <a:schemeClr val="dk2"/>
              </a:buClr>
              <a:buSzPct val="100000"/>
              <a:buFont typeface="Calibri"/>
              <a:buChar char="●"/>
            </a:pPr>
            <a:r>
              <a:rPr lang="en" sz="1800">
                <a:solidFill>
                  <a:schemeClr val="dk2"/>
                </a:solidFill>
                <a:latin typeface="Calibri"/>
                <a:ea typeface="Calibri"/>
                <a:cs typeface="Calibri"/>
                <a:sym typeface="Calibri"/>
              </a:rPr>
              <a:t>Total Visits per Month</a:t>
            </a:r>
          </a:p>
          <a:p>
            <a:pPr marL="457200" lvl="0" indent="-342900" rtl="0">
              <a:lnSpc>
                <a:spcPct val="90000"/>
              </a:lnSpc>
              <a:spcBef>
                <a:spcPts val="200"/>
              </a:spcBef>
              <a:spcAft>
                <a:spcPts val="400"/>
              </a:spcAft>
              <a:buClr>
                <a:schemeClr val="dk2"/>
              </a:buClr>
              <a:buSzPct val="100000"/>
              <a:buFont typeface="Calibri"/>
              <a:buChar char="●"/>
            </a:pPr>
            <a:r>
              <a:rPr lang="en" sz="1800">
                <a:solidFill>
                  <a:schemeClr val="dk2"/>
                </a:solidFill>
                <a:latin typeface="Calibri"/>
                <a:ea typeface="Calibri"/>
                <a:cs typeface="Calibri"/>
                <a:sym typeface="Calibri"/>
              </a:rPr>
              <a:t>File Downloads (all time)</a:t>
            </a:r>
          </a:p>
          <a:p>
            <a:pPr marL="457200" lvl="0" indent="-342900" rtl="0">
              <a:lnSpc>
                <a:spcPct val="90000"/>
              </a:lnSpc>
              <a:spcBef>
                <a:spcPts val="200"/>
              </a:spcBef>
              <a:spcAft>
                <a:spcPts val="400"/>
              </a:spcAft>
              <a:buClr>
                <a:schemeClr val="dk2"/>
              </a:buClr>
              <a:buSzPct val="100000"/>
              <a:buFont typeface="Calibri"/>
              <a:buChar char="●"/>
            </a:pPr>
            <a:r>
              <a:rPr lang="en" sz="1800">
                <a:solidFill>
                  <a:schemeClr val="dk2"/>
                </a:solidFill>
                <a:latin typeface="Calibri"/>
                <a:ea typeface="Calibri"/>
                <a:cs typeface="Calibri"/>
                <a:sym typeface="Calibri"/>
              </a:rPr>
              <a:t>Top Country Views (all time)</a:t>
            </a:r>
          </a:p>
          <a:p>
            <a:pPr marL="457200" lvl="0" indent="-342900" rtl="0">
              <a:lnSpc>
                <a:spcPct val="90000"/>
              </a:lnSpc>
              <a:spcBef>
                <a:spcPts val="200"/>
              </a:spcBef>
              <a:spcAft>
                <a:spcPts val="400"/>
              </a:spcAft>
              <a:buClr>
                <a:schemeClr val="dk2"/>
              </a:buClr>
              <a:buSzPct val="100000"/>
              <a:buFont typeface="Calibri"/>
              <a:buChar char="●"/>
            </a:pPr>
            <a:r>
              <a:rPr lang="en" sz="1800">
                <a:solidFill>
                  <a:schemeClr val="dk2"/>
                </a:solidFill>
                <a:latin typeface="Calibri"/>
                <a:ea typeface="Calibri"/>
                <a:cs typeface="Calibri"/>
                <a:sym typeface="Calibri"/>
              </a:rPr>
              <a:t>Top City Views (all time)</a:t>
            </a:r>
          </a:p>
        </p:txBody>
      </p:sp>
      <p:pic>
        <p:nvPicPr>
          <p:cNvPr id="531" name="Shape 531" descr="Collection Statistics menu.PNG"/>
          <p:cNvPicPr preferRelativeResize="0"/>
          <p:nvPr/>
        </p:nvPicPr>
        <p:blipFill>
          <a:blip r:embed="rId3">
            <a:alphaModFix/>
          </a:blip>
          <a:stretch>
            <a:fillRect/>
          </a:stretch>
        </p:blipFill>
        <p:spPr>
          <a:xfrm>
            <a:off x="485475" y="2377625"/>
            <a:ext cx="3673800" cy="1968555"/>
          </a:xfrm>
          <a:prstGeom prst="rect">
            <a:avLst/>
          </a:prstGeom>
          <a:noFill/>
          <a:ln>
            <a:noFill/>
          </a:ln>
        </p:spPr>
      </p:pic>
      <p:sp>
        <p:nvSpPr>
          <p:cNvPr id="532" name="Shape 532"/>
          <p:cNvSpPr txBox="1"/>
          <p:nvPr/>
        </p:nvSpPr>
        <p:spPr>
          <a:xfrm>
            <a:off x="4257000" y="3696862"/>
            <a:ext cx="4887000" cy="898200"/>
          </a:xfrm>
          <a:prstGeom prst="rect">
            <a:avLst/>
          </a:prstGeom>
          <a:noFill/>
          <a:ln>
            <a:noFill/>
          </a:ln>
        </p:spPr>
        <p:txBody>
          <a:bodyPr lIns="91425" tIns="91425" rIns="91425" bIns="91425" anchor="t" anchorCtr="0">
            <a:noAutofit/>
          </a:bodyPr>
          <a:lstStyle/>
          <a:p>
            <a:pPr lvl="0">
              <a:spcBef>
                <a:spcPts val="0"/>
              </a:spcBef>
              <a:buNone/>
            </a:pPr>
            <a:r>
              <a:rPr lang="en" sz="1600">
                <a:solidFill>
                  <a:schemeClr val="dk2"/>
                </a:solidFill>
                <a:latin typeface="Open Sans"/>
                <a:ea typeface="Open Sans"/>
                <a:cs typeface="Open Sans"/>
                <a:sym typeface="Open Sans"/>
              </a:rPr>
              <a:t>Alternatively, you can connect your repository to Google Analytics which is more robust: </a:t>
            </a:r>
            <a:r>
              <a:rPr lang="en" sz="1600" u="sng">
                <a:solidFill>
                  <a:schemeClr val="accent5"/>
                </a:solidFill>
                <a:latin typeface="Open Sans"/>
                <a:ea typeface="Open Sans"/>
                <a:cs typeface="Open Sans"/>
                <a:sym typeface="Open Sans"/>
                <a:hlinkClick r:id="rId4"/>
              </a:rPr>
              <a:t>https://wiki.duraspace.org/display/DSDOC5x/DSpace+Google+Analytics+Statistics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8" name="Shape 538"/>
          <p:cNvSpPr txBox="1">
            <a:spLocks noGrp="1"/>
          </p:cNvSpPr>
          <p:nvPr>
            <p:ph type="sldNum" sz="quarter"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57</a:t>
            </a:fld>
            <a:endParaRPr lang="en">
              <a:solidFill>
                <a:schemeClr val="dk2"/>
              </a:solidFill>
            </a:endParaRPr>
          </a:p>
        </p:txBody>
      </p:sp>
      <p:sp>
        <p:nvSpPr>
          <p:cNvPr id="537" name="Shape 537"/>
          <p:cNvSpPr txBox="1">
            <a:spLocks noGrp="1"/>
          </p:cNvSpPr>
          <p:nvPr>
            <p:ph type="title" idx="4294967295"/>
          </p:nvPr>
        </p:nvSpPr>
        <p:spPr>
          <a:xfrm>
            <a:off x="0" y="93663"/>
            <a:ext cx="8572500" cy="941387"/>
          </a:xfrm>
          <a:prstGeom prst="rect">
            <a:avLst/>
          </a:prstGeom>
        </p:spPr>
        <p:txBody>
          <a:bodyPr lIns="91425" tIns="91425" rIns="91425" bIns="91425" anchor="t" anchorCtr="0">
            <a:noAutofit/>
          </a:bodyPr>
          <a:lstStyle/>
          <a:p>
            <a:pPr lvl="0" algn="ctr">
              <a:spcBef>
                <a:spcPts val="0"/>
              </a:spcBef>
              <a:buNone/>
            </a:pPr>
            <a:r>
              <a:rPr lang="en"/>
              <a:t>Harvesting </a:t>
            </a:r>
          </a:p>
        </p:txBody>
      </p:sp>
      <p:sp>
        <p:nvSpPr>
          <p:cNvPr id="539" name="Shape 539"/>
          <p:cNvSpPr txBox="1">
            <a:spLocks noGrp="1"/>
          </p:cNvSpPr>
          <p:nvPr>
            <p:ph type="subTitle" idx="4294967295"/>
          </p:nvPr>
        </p:nvSpPr>
        <p:spPr>
          <a:xfrm>
            <a:off x="0" y="708025"/>
            <a:ext cx="2995613" cy="3775075"/>
          </a:xfrm>
          <a:prstGeom prst="rect">
            <a:avLst/>
          </a:prstGeom>
        </p:spPr>
        <p:txBody>
          <a:bodyPr lIns="91425" tIns="91425" rIns="91425" bIns="91425" anchor="t" anchorCtr="0">
            <a:noAutofit/>
          </a:bodyPr>
          <a:lstStyle/>
          <a:p>
            <a:pPr lvl="0">
              <a:lnSpc>
                <a:spcPct val="90000"/>
              </a:lnSpc>
              <a:spcBef>
                <a:spcPts val="200"/>
              </a:spcBef>
              <a:spcAft>
                <a:spcPts val="400"/>
              </a:spcAft>
              <a:buNone/>
            </a:pPr>
            <a:r>
              <a:rPr lang="en" sz="1600"/>
              <a:t>• DSpace exposes metadata for collection by harvesters using the OAI-PMH protocol.</a:t>
            </a:r>
          </a:p>
          <a:p>
            <a:pPr lvl="0">
              <a:lnSpc>
                <a:spcPct val="90000"/>
              </a:lnSpc>
              <a:spcBef>
                <a:spcPts val="200"/>
              </a:spcBef>
              <a:spcAft>
                <a:spcPts val="400"/>
              </a:spcAft>
              <a:buNone/>
            </a:pPr>
            <a:r>
              <a:rPr lang="en" sz="1600"/>
              <a:t>• DSpace can also harvest metadata and/or objects from other OAI-compliant repositories.</a:t>
            </a:r>
          </a:p>
          <a:p>
            <a:pPr lvl="0">
              <a:lnSpc>
                <a:spcPct val="90000"/>
              </a:lnSpc>
              <a:spcBef>
                <a:spcPts val="200"/>
              </a:spcBef>
              <a:spcAft>
                <a:spcPts val="400"/>
              </a:spcAft>
              <a:buNone/>
            </a:pPr>
            <a:r>
              <a:rPr lang="en" sz="1600"/>
              <a:t>• Harvesting of another collection is configured under “Content Source.”</a:t>
            </a:r>
          </a:p>
          <a:p>
            <a:pPr lvl="0">
              <a:lnSpc>
                <a:spcPct val="90000"/>
              </a:lnSpc>
              <a:spcBef>
                <a:spcPts val="1200"/>
              </a:spcBef>
              <a:spcAft>
                <a:spcPts val="200"/>
              </a:spcAft>
              <a:buNone/>
            </a:pPr>
            <a:r>
              <a:rPr lang="en" sz="1600"/>
              <a:t> </a:t>
            </a:r>
            <a:r>
              <a:rPr lang="en" sz="1600" b="1"/>
              <a:t>Documentation:</a:t>
            </a:r>
            <a:r>
              <a:rPr lang="en" sz="1600" b="1">
                <a:hlinkClick r:id="rId3"/>
              </a:rPr>
              <a:t> </a:t>
            </a:r>
            <a:r>
              <a:rPr lang="en" sz="2000" u="sng">
                <a:solidFill>
                  <a:schemeClr val="hlink"/>
                </a:solidFill>
                <a:latin typeface="Calibri"/>
                <a:ea typeface="Calibri"/>
                <a:cs typeface="Calibri"/>
                <a:sym typeface="Calibri"/>
                <a:hlinkClick r:id="rId3"/>
              </a:rPr>
              <a:t>https://wiki.duraspace.org/display/DSDOC5x/OAI</a:t>
            </a:r>
          </a:p>
          <a:p>
            <a:pPr lvl="0">
              <a:spcBef>
                <a:spcPts val="0"/>
              </a:spcBef>
              <a:buNone/>
            </a:pPr>
            <a:endParaRPr/>
          </a:p>
        </p:txBody>
      </p:sp>
      <p:pic>
        <p:nvPicPr>
          <p:cNvPr id="540" name="Shape 540" descr="OAI collection.PNG"/>
          <p:cNvPicPr preferRelativeResize="0"/>
          <p:nvPr/>
        </p:nvPicPr>
        <p:blipFill>
          <a:blip r:embed="rId4">
            <a:alphaModFix/>
          </a:blip>
          <a:stretch>
            <a:fillRect/>
          </a:stretch>
        </p:blipFill>
        <p:spPr>
          <a:xfrm>
            <a:off x="3393399" y="1240628"/>
            <a:ext cx="5684999" cy="2908458"/>
          </a:xfrm>
          <a:prstGeom prst="rect">
            <a:avLst/>
          </a:prstGeom>
          <a:noFill/>
          <a:ln>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Shape 545"/>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MathJax and other DSpace 5 features</a:t>
            </a:r>
          </a:p>
        </p:txBody>
      </p:sp>
      <p:sp>
        <p:nvSpPr>
          <p:cNvPr id="547" name="Shape 547"/>
          <p:cNvSpPr txBox="1">
            <a:spLocks noGrp="1"/>
          </p:cNvSpPr>
          <p:nvPr>
            <p:ph type="body" idx="1"/>
          </p:nvPr>
        </p:nvSpPr>
        <p:spPr>
          <a:xfrm>
            <a:off x="311700" y="2728675"/>
            <a:ext cx="8663100" cy="1901400"/>
          </a:xfrm>
          <a:prstGeom prst="rect">
            <a:avLst/>
          </a:prstGeom>
        </p:spPr>
        <p:txBody>
          <a:bodyPr lIns="91425" tIns="91425" rIns="91425" bIns="91425" anchor="t" anchorCtr="0">
            <a:noAutofit/>
          </a:bodyPr>
          <a:lstStyle/>
          <a:p>
            <a:pPr lvl="0">
              <a:spcBef>
                <a:spcPts val="0"/>
              </a:spcBef>
              <a:buNone/>
            </a:pPr>
            <a:r>
              <a:rPr lang="en"/>
              <a:t>MathJax and other DSpace 5.0 features  can be learned about here:</a:t>
            </a:r>
          </a:p>
          <a:p>
            <a:pPr lvl="0">
              <a:spcBef>
                <a:spcPts val="0"/>
              </a:spcBef>
              <a:buNone/>
            </a:pPr>
            <a:r>
              <a:rPr lang="en" u="sng">
                <a:solidFill>
                  <a:srgbClr val="500000"/>
                </a:solidFill>
                <a:hlinkClick r:id="rId3"/>
              </a:rPr>
              <a:t>https://tdl-ir.tdl.org/tdl-ir/handle/2249.1/76167</a:t>
            </a:r>
          </a:p>
        </p:txBody>
      </p:sp>
      <p:sp>
        <p:nvSpPr>
          <p:cNvPr id="546" name="Shape 546"/>
          <p:cNvSpPr txBox="1">
            <a:spLocks noGrp="1"/>
          </p:cNvSpPr>
          <p:nvPr>
            <p:ph type="sldNum" sz="quarter"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58</a:t>
            </a:fld>
            <a:endParaRPr lang="en"/>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fa-IR" smtClean="0">
                <a:solidFill>
                  <a:srgbClr val="500000"/>
                </a:solidFill>
              </a:rPr>
              <a:t>باتشکر</a:t>
            </a:r>
            <a:endParaRPr lang="en" dirty="0">
              <a:solidFill>
                <a:srgbClr val="500000"/>
              </a:solidFill>
            </a:endParaRPr>
          </a:p>
        </p:txBody>
      </p:sp>
      <p:sp>
        <p:nvSpPr>
          <p:cNvPr id="553" name="Shape 553"/>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endParaRPr lang="en" dirty="0"/>
          </a:p>
        </p:txBody>
      </p:sp>
      <p:sp>
        <p:nvSpPr>
          <p:cNvPr id="554" name="Shape 554"/>
          <p:cNvSpPr txBox="1">
            <a:spLocks noGrp="1"/>
          </p:cNvSpPr>
          <p:nvPr>
            <p:ph type="sldNum" idx="12"/>
          </p:nvPr>
        </p:nvSpPr>
        <p:spPr>
          <a:prstGeom prst="rect">
            <a:avLst/>
          </a:prstGeom>
        </p:spPr>
        <p:txBody>
          <a:bodyPr lIns="91425" tIns="91425" rIns="91425" bIns="91425" anchor="ctr" anchorCtr="0">
            <a:noAutofit/>
          </a:bodyPr>
          <a:lstStyle/>
          <a:p>
            <a:pPr lvl="0">
              <a:spcBef>
                <a:spcPts val="0"/>
              </a:spcBef>
              <a:buNone/>
            </a:pPr>
            <a:fld id="{00000000-1234-1234-1234-123412341234}" type="slidenum">
              <a:rPr lang="en"/>
              <a:t>59</a:t>
            </a:fld>
            <a:endParaRPr lang="e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b="1" dirty="0"/>
              <a:t>Proportion of Repositories by Country - </a:t>
            </a:r>
            <a:r>
              <a:rPr lang="en-US" sz="3600" b="1" dirty="0" smtClean="0"/>
              <a:t>Worldwide</a:t>
            </a:r>
            <a:endParaRPr lang="en-US" sz="3600" dirty="0"/>
          </a:p>
        </p:txBody>
      </p:sp>
      <p:sp>
        <p:nvSpPr>
          <p:cNvPr id="7" name="Content Placeholder 6"/>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6</a:t>
            </a:fld>
            <a:endParaRPr lang="en" sz="1000">
              <a:solidFill>
                <a:schemeClr val="dk2"/>
              </a:solidFill>
              <a:latin typeface="Open Sans"/>
              <a:ea typeface="Open Sans"/>
              <a:cs typeface="Open Sans"/>
              <a:sym typeface="Open Sans"/>
            </a:endParaRPr>
          </a:p>
        </p:txBody>
      </p:sp>
      <p:pic>
        <p:nvPicPr>
          <p:cNvPr id="8" name="Picture 7"/>
          <p:cNvPicPr>
            <a:picLocks noChangeAspect="1"/>
          </p:cNvPicPr>
          <p:nvPr/>
        </p:nvPicPr>
        <p:blipFill>
          <a:blip r:embed="rId2"/>
          <a:stretch>
            <a:fillRect/>
          </a:stretch>
        </p:blipFill>
        <p:spPr>
          <a:xfrm>
            <a:off x="1714500" y="1360885"/>
            <a:ext cx="5715000" cy="3543300"/>
          </a:xfrm>
          <a:prstGeom prst="rect">
            <a:avLst/>
          </a:prstGeom>
        </p:spPr>
      </p:pic>
    </p:spTree>
    <p:extLst>
      <p:ext uri="{BB962C8B-B14F-4D97-AF65-F5344CB8AC3E}">
        <p14:creationId xmlns:p14="http://schemas.microsoft.com/office/powerpoint/2010/main" val="159852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Usage of Open Access Repository Software - </a:t>
            </a:r>
            <a:r>
              <a:rPr lang="en-US" b="1" dirty="0" smtClean="0"/>
              <a:t>Worldwide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7</a:t>
            </a:fld>
            <a:endParaRPr lang="en" sz="1000">
              <a:solidFill>
                <a:schemeClr val="dk2"/>
              </a:solidFill>
              <a:latin typeface="Open Sans"/>
              <a:ea typeface="Open Sans"/>
              <a:cs typeface="Open Sans"/>
              <a:sym typeface="Open Sans"/>
            </a:endParaRPr>
          </a:p>
        </p:txBody>
      </p:sp>
      <p:pic>
        <p:nvPicPr>
          <p:cNvPr id="5" name="Picture 4"/>
          <p:cNvPicPr>
            <a:picLocks noChangeAspect="1"/>
          </p:cNvPicPr>
          <p:nvPr/>
        </p:nvPicPr>
        <p:blipFill>
          <a:blip r:embed="rId2"/>
          <a:stretch>
            <a:fillRect/>
          </a:stretch>
        </p:blipFill>
        <p:spPr>
          <a:xfrm>
            <a:off x="1714500" y="1526286"/>
            <a:ext cx="5715000" cy="3505200"/>
          </a:xfrm>
          <a:prstGeom prst="rect">
            <a:avLst/>
          </a:prstGeom>
        </p:spPr>
      </p:pic>
    </p:spTree>
    <p:extLst>
      <p:ext uri="{BB962C8B-B14F-4D97-AF65-F5344CB8AC3E}">
        <p14:creationId xmlns:p14="http://schemas.microsoft.com/office/powerpoint/2010/main" val="1619251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Content Types in </a:t>
            </a:r>
            <a:r>
              <a:rPr lang="en-US" b="1" dirty="0" err="1"/>
              <a:t>OpenDOAR</a:t>
            </a:r>
            <a:r>
              <a:rPr lang="en-US" b="1" dirty="0"/>
              <a:t> Repositories - </a:t>
            </a:r>
            <a:r>
              <a:rPr lang="en-US" b="1" dirty="0" smtClean="0"/>
              <a:t>Worldwide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8</a:t>
            </a:fld>
            <a:endParaRPr lang="en" sz="1000">
              <a:solidFill>
                <a:schemeClr val="dk2"/>
              </a:solidFill>
              <a:latin typeface="Open Sans"/>
              <a:ea typeface="Open Sans"/>
              <a:cs typeface="Open Sans"/>
              <a:sym typeface="Open Sans"/>
            </a:endParaRPr>
          </a:p>
        </p:txBody>
      </p:sp>
      <p:pic>
        <p:nvPicPr>
          <p:cNvPr id="5" name="Picture 4"/>
          <p:cNvPicPr>
            <a:picLocks noChangeAspect="1"/>
          </p:cNvPicPr>
          <p:nvPr/>
        </p:nvPicPr>
        <p:blipFill>
          <a:blip r:embed="rId2"/>
          <a:stretch>
            <a:fillRect/>
          </a:stretch>
        </p:blipFill>
        <p:spPr>
          <a:xfrm>
            <a:off x="1714500" y="1384554"/>
            <a:ext cx="5715000" cy="3656553"/>
          </a:xfrm>
          <a:prstGeom prst="rect">
            <a:avLst/>
          </a:prstGeom>
        </p:spPr>
      </p:pic>
    </p:spTree>
    <p:extLst>
      <p:ext uri="{BB962C8B-B14F-4D97-AF65-F5344CB8AC3E}">
        <p14:creationId xmlns:p14="http://schemas.microsoft.com/office/powerpoint/2010/main" val="3087376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9</a:t>
            </a:fld>
            <a:endParaRPr lang="en" sz="1000">
              <a:solidFill>
                <a:schemeClr val="dk2"/>
              </a:solidFill>
              <a:latin typeface="Open Sans"/>
              <a:ea typeface="Open Sans"/>
              <a:cs typeface="Open Sans"/>
              <a:sym typeface="Open Sans"/>
            </a:endParaRPr>
          </a:p>
        </p:txBody>
      </p:sp>
      <p:pic>
        <p:nvPicPr>
          <p:cNvPr id="5" name="Picture 4"/>
          <p:cNvPicPr>
            <a:picLocks noChangeAspect="1"/>
          </p:cNvPicPr>
          <p:nvPr/>
        </p:nvPicPr>
        <p:blipFill>
          <a:blip r:embed="rId2"/>
          <a:stretch>
            <a:fillRect/>
          </a:stretch>
        </p:blipFill>
        <p:spPr>
          <a:xfrm>
            <a:off x="88900" y="0"/>
            <a:ext cx="8928100" cy="5143500"/>
          </a:xfrm>
          <a:prstGeom prst="rect">
            <a:avLst/>
          </a:prstGeom>
        </p:spPr>
      </p:pic>
    </p:spTree>
    <p:extLst>
      <p:ext uri="{BB962C8B-B14F-4D97-AF65-F5344CB8AC3E}">
        <p14:creationId xmlns:p14="http://schemas.microsoft.com/office/powerpoint/2010/main" val="41593292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1002</TotalTime>
  <Words>3111</Words>
  <Application>Microsoft Office PowerPoint</Application>
  <PresentationFormat>On-screen Show (16:9)</PresentationFormat>
  <Paragraphs>380</Paragraphs>
  <Slides>59</Slides>
  <Notes>44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59</vt:i4>
      </vt:variant>
    </vt:vector>
  </HeadingPairs>
  <TitlesOfParts>
    <vt:vector size="71" baseType="lpstr">
      <vt:lpstr>Arial</vt:lpstr>
      <vt:lpstr>Courier New</vt:lpstr>
      <vt:lpstr>B Homa</vt:lpstr>
      <vt:lpstr>Calibri</vt:lpstr>
      <vt:lpstr>Wingdings</vt:lpstr>
      <vt:lpstr>Open Sans</vt:lpstr>
      <vt:lpstr>Wingdings 2</vt:lpstr>
      <vt:lpstr>Constantia</vt:lpstr>
      <vt:lpstr>PT Sans Narrow</vt:lpstr>
      <vt:lpstr>B Yekan</vt:lpstr>
      <vt:lpstr>B Traffic</vt:lpstr>
      <vt:lpstr>Flow</vt:lpstr>
      <vt:lpstr>مخازن موسسه ای  Institutional Repository (IR) </vt:lpstr>
      <vt:lpstr>تعریف</vt:lpstr>
      <vt:lpstr> </vt:lpstr>
      <vt:lpstr>مزیتهای مخازن موسسه ای</vt:lpstr>
      <vt:lpstr>The Directory of Open Access Repositories - OpenDOAR </vt:lpstr>
      <vt:lpstr>Proportion of Repositories by Country - Worldwide</vt:lpstr>
      <vt:lpstr>Usage of Open Access Repository Software - Worldwide</vt:lpstr>
      <vt:lpstr>Content Types in OpenDOAR Repositories - Worldwide</vt:lpstr>
      <vt:lpstr>PowerPoint Presentation</vt:lpstr>
      <vt:lpstr>نرم افزارهای متن باز مخزن دیجیتال</vt:lpstr>
      <vt:lpstr>PowerPoint Presentation</vt:lpstr>
      <vt:lpstr>PowerPoint Presentation</vt:lpstr>
      <vt:lpstr>PowerPoint Presentation</vt:lpstr>
      <vt:lpstr>نقش کتابداران در مخزن دانش و داده</vt:lpstr>
      <vt:lpstr>PowerPoint Presentation</vt:lpstr>
      <vt:lpstr>Dspace آشنایی با </vt:lpstr>
      <vt:lpstr>PowerPoint Presentation</vt:lpstr>
      <vt:lpstr>دی اسپیس درایران </vt:lpstr>
      <vt:lpstr>PowerPoint Presentation</vt:lpstr>
      <vt:lpstr>امکانات دی اسپیس</vt:lpstr>
      <vt:lpstr>ابرداده در دی اسپیس</vt:lpstr>
      <vt:lpstr>ساختار مخزن: جامعه ها و مجموعه ها( Communities and Collections)</vt:lpstr>
      <vt:lpstr>Repository structure: Example #1</vt:lpstr>
      <vt:lpstr>Repository structure: Example #2</vt:lpstr>
      <vt:lpstr>Example from UT Digital Repository</vt:lpstr>
      <vt:lpstr>Adding Content in DSpace</vt:lpstr>
      <vt:lpstr>Ingest Process</vt:lpstr>
      <vt:lpstr>Starting a new submission</vt:lpstr>
      <vt:lpstr>Submission Steps</vt:lpstr>
      <vt:lpstr>Editing Items</vt:lpstr>
      <vt:lpstr>Reorder Bitstreams</vt:lpstr>
      <vt:lpstr>Editing Item Metadata</vt:lpstr>
      <vt:lpstr>Mapping Items</vt:lpstr>
      <vt:lpstr>Roles and Workflows</vt:lpstr>
      <vt:lpstr>Roles within DSpace</vt:lpstr>
      <vt:lpstr>E-People and Groups</vt:lpstr>
      <vt:lpstr>E-People </vt:lpstr>
      <vt:lpstr>Groups </vt:lpstr>
      <vt:lpstr>Roles within DSpace</vt:lpstr>
      <vt:lpstr>Managing Groups (Method 1)   </vt:lpstr>
      <vt:lpstr>Managing Groups (Method 2)   </vt:lpstr>
      <vt:lpstr>Workflows</vt:lpstr>
      <vt:lpstr>Available Workflow Steps</vt:lpstr>
      <vt:lpstr>A Workflow with all three steps</vt:lpstr>
      <vt:lpstr>Creating a Collection Workflow</vt:lpstr>
      <vt:lpstr>Working Within a Workflow</vt:lpstr>
      <vt:lpstr>Workflow Cont.</vt:lpstr>
      <vt:lpstr>Authorization Policies</vt:lpstr>
      <vt:lpstr>Collection-Level Authorization Policies</vt:lpstr>
      <vt:lpstr>Other Authorization Policies</vt:lpstr>
      <vt:lpstr>Metadata Management in DSpace</vt:lpstr>
      <vt:lpstr>How To:</vt:lpstr>
      <vt:lpstr>How To:</vt:lpstr>
      <vt:lpstr>Practice</vt:lpstr>
      <vt:lpstr>But wait! There’s more!</vt:lpstr>
      <vt:lpstr>Statistics in Dspace</vt:lpstr>
      <vt:lpstr>Harvesting </vt:lpstr>
      <vt:lpstr>MathJax and other DSpace 5 features</vt:lpstr>
      <vt:lpstr>باتشکر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DSpace</dc:title>
  <dc:creator>Waugh, Laura</dc:creator>
  <cp:lastModifiedBy>Mediya</cp:lastModifiedBy>
  <cp:revision>76</cp:revision>
  <dcterms:modified xsi:type="dcterms:W3CDTF">2018-09-27T08:16:44Z</dcterms:modified>
</cp:coreProperties>
</file>